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3" r:id="rId24"/>
    <p:sldId id="284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3" d="100"/>
          <a:sy n="23" d="100"/>
        </p:scale>
        <p:origin x="10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438337">
              <a:defRPr spc="-170"/>
            </a:lvl1pPr>
          </a:lstStyle>
          <a:p>
            <a:r>
              <a:t>슬라이드 제목</a:t>
            </a:r>
          </a:p>
        </p:txBody>
      </p:sp>
      <p:sp>
        <p:nvSpPr>
          <p:cNvPr id="15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00" b="1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sz="5200" b="1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sz="5200" b="1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sz="5200" b="1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sz="52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1" name="본문 첫 번째 줄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/>
          <a:lstStyle>
            <a:lvl1pPr defTabSz="2438337"/>
          </a:lstStyle>
          <a:p>
            <a:r>
              <a:t>슬라이드 구분점 텍스트</a:t>
            </a:r>
          </a:p>
        </p:txBody>
      </p:sp>
      <p:sp>
        <p:nvSpPr>
          <p:cNvPr id="15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am. 하성진…"/>
          <p:cNvSpPr txBox="1">
            <a:spLocks noGrp="1"/>
          </p:cNvSpPr>
          <p:nvPr>
            <p:ph type="body" idx="21"/>
          </p:nvPr>
        </p:nvSpPr>
        <p:spPr>
          <a:xfrm>
            <a:off x="1201340" y="11236015"/>
            <a:ext cx="21971003" cy="126082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algn="r" defTabSz="808990">
              <a:defRPr sz="3528">
                <a:solidFill>
                  <a:srgbClr val="002E71"/>
                </a:solidFill>
              </a:defRPr>
            </a:pPr>
            <a:r>
              <a:t>Team. 하성진         </a:t>
            </a:r>
          </a:p>
          <a:p>
            <a:pPr algn="r" defTabSz="808990">
              <a:defRPr sz="3528">
                <a:solidFill>
                  <a:srgbClr val="002E71"/>
                </a:solidFill>
              </a:defRPr>
            </a:pPr>
            <a:r>
              <a:t>김하영, 장성준, 신진규</a:t>
            </a:r>
          </a:p>
        </p:txBody>
      </p:sp>
      <p:sp>
        <p:nvSpPr>
          <p:cNvPr id="162" name="PI 제어기 및 LFP(Low Pass Filter)를 통한…"/>
          <p:cNvSpPr txBox="1">
            <a:spLocks noGrp="1"/>
          </p:cNvSpPr>
          <p:nvPr>
            <p:ph type="ctrTitle"/>
          </p:nvPr>
        </p:nvSpPr>
        <p:spPr>
          <a:xfrm>
            <a:off x="1206496" y="3788318"/>
            <a:ext cx="22696695" cy="3434873"/>
          </a:xfrm>
          <a:prstGeom prst="rect">
            <a:avLst/>
          </a:prstGeom>
        </p:spPr>
        <p:txBody>
          <a:bodyPr/>
          <a:lstStyle/>
          <a:p>
            <a:pPr>
              <a:defRPr sz="8100" spc="-162">
                <a:solidFill>
                  <a:srgbClr val="003E95"/>
                </a:solidFill>
              </a:defRPr>
            </a:pPr>
            <a:r>
              <a:t>PI 제어기 및 LFP(Low Pass Filter)를 통한</a:t>
            </a:r>
          </a:p>
          <a:p>
            <a:pPr>
              <a:defRPr sz="8100" spc="-162">
                <a:solidFill>
                  <a:srgbClr val="003E95"/>
                </a:solidFill>
              </a:defRPr>
            </a:pPr>
            <a:r>
              <a:t>모터 속도제어 System</a:t>
            </a:r>
          </a:p>
        </p:txBody>
      </p:sp>
      <p:sp>
        <p:nvSpPr>
          <p:cNvPr id="163" name="개인 프로젝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65F"/>
                </a:solidFill>
              </a:defRPr>
            </a:lvl1pPr>
          </a:lstStyle>
          <a:p>
            <a:r>
              <a:t>개인 프로젝트</a:t>
            </a:r>
          </a:p>
        </p:txBody>
      </p:sp>
      <p:sp>
        <p:nvSpPr>
          <p:cNvPr id="164" name="선"/>
          <p:cNvSpPr/>
          <p:nvPr/>
        </p:nvSpPr>
        <p:spPr>
          <a:xfrm>
            <a:off x="813147" y="678941"/>
            <a:ext cx="22757708" cy="1"/>
          </a:xfrm>
          <a:prstGeom prst="line">
            <a:avLst/>
          </a:prstGeom>
          <a:ln w="25400">
            <a:solidFill>
              <a:srgbClr val="003E95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  <a:endParaRPr/>
          </a:p>
        </p:txBody>
      </p:sp>
      <p:grpSp>
        <p:nvGrpSpPr>
          <p:cNvPr id="169" name="Presentation"/>
          <p:cNvGrpSpPr/>
          <p:nvPr/>
        </p:nvGrpSpPr>
        <p:grpSpPr>
          <a:xfrm>
            <a:off x="17586531" y="960252"/>
            <a:ext cx="3025921" cy="834334"/>
            <a:chOff x="0" y="0"/>
            <a:chExt cx="3025919" cy="834332"/>
          </a:xfrm>
        </p:grpSpPr>
        <p:grpSp>
          <p:nvGrpSpPr>
            <p:cNvPr id="167" name="Presentation"/>
            <p:cNvGrpSpPr/>
            <p:nvPr/>
          </p:nvGrpSpPr>
          <p:grpSpPr>
            <a:xfrm>
              <a:off x="31749" y="31750"/>
              <a:ext cx="2962421" cy="770833"/>
              <a:chOff x="0" y="0"/>
              <a:chExt cx="2962419" cy="770832"/>
            </a:xfrm>
          </p:grpSpPr>
          <p:sp>
            <p:nvSpPr>
              <p:cNvPr id="165" name="직사각형"/>
              <p:cNvSpPr/>
              <p:nvPr/>
            </p:nvSpPr>
            <p:spPr>
              <a:xfrm>
                <a:off x="-1" y="-1"/>
                <a:ext cx="2962421" cy="7708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6" name="Presentation"/>
              <p:cNvSpPr txBox="1"/>
              <p:nvPr/>
            </p:nvSpPr>
            <p:spPr>
              <a:xfrm>
                <a:off x="-1" y="92858"/>
                <a:ext cx="2962421" cy="5851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25500">
                  <a:defRPr sz="3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Presentation</a:t>
                </a:r>
              </a:p>
            </p:txBody>
          </p:sp>
        </p:grpSp>
        <p:pic>
          <p:nvPicPr>
            <p:cNvPr id="168" name="Presentation Presentation" descr="Presentation Presentation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1" y="-1"/>
              <a:ext cx="3025920" cy="834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2" name="2024.02.16"/>
          <p:cNvGrpSpPr/>
          <p:nvPr/>
        </p:nvGrpSpPr>
        <p:grpSpPr>
          <a:xfrm>
            <a:off x="20568117" y="992003"/>
            <a:ext cx="2962424" cy="2503762"/>
            <a:chOff x="-1" y="0"/>
            <a:chExt cx="2962423" cy="2503761"/>
          </a:xfrm>
        </p:grpSpPr>
        <p:sp>
          <p:nvSpPr>
            <p:cNvPr id="170" name="직사각형"/>
            <p:cNvSpPr/>
            <p:nvPr/>
          </p:nvSpPr>
          <p:spPr>
            <a:xfrm>
              <a:off x="-2" y="-1"/>
              <a:ext cx="2962424" cy="770834"/>
            </a:xfrm>
            <a:prstGeom prst="rect">
              <a:avLst/>
            </a:prstGeom>
            <a:solidFill>
              <a:srgbClr val="003E9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2023.02.23</a:t>
              </a:r>
            </a:p>
          </p:txBody>
        </p:sp>
        <p:sp>
          <p:nvSpPr>
            <p:cNvPr id="171" name="2024.02.16"/>
            <p:cNvSpPr/>
            <p:nvPr/>
          </p:nvSpPr>
          <p:spPr>
            <a:xfrm>
              <a:off x="0" y="2503761"/>
              <a:ext cx="29624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2024.02.23</a:t>
              </a:r>
            </a:p>
          </p:txBody>
        </p:sp>
      </p:grpSp>
      <p:pic>
        <p:nvPicPr>
          <p:cNvPr id="173" name="2024.02.16 2024.02.16" descr="2024.02.16 2024.02.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371" y="960251"/>
            <a:ext cx="3025921" cy="834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77" y="11545218"/>
            <a:ext cx="4845394" cy="158778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선"/>
          <p:cNvSpPr/>
          <p:nvPr/>
        </p:nvSpPr>
        <p:spPr>
          <a:xfrm>
            <a:off x="813147" y="12975452"/>
            <a:ext cx="22757708" cy="1"/>
          </a:xfrm>
          <a:prstGeom prst="line">
            <a:avLst/>
          </a:prstGeom>
          <a:ln w="25400">
            <a:solidFill>
              <a:srgbClr val="003E95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3. 시스템 설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3. 시스템 설계</a:t>
            </a:r>
          </a:p>
        </p:txBody>
      </p:sp>
      <p:sp>
        <p:nvSpPr>
          <p:cNvPr id="280" name="4.1) 상세설계: 기능별 함수(PI제어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438911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pPr>
            <a:r>
              <a:t>4.1) 상세설계: 기능별 함수(PI제어)</a:t>
            </a:r>
          </a:p>
        </p:txBody>
      </p:sp>
      <p:sp>
        <p:nvSpPr>
          <p:cNvPr id="281" name="Pic.2 시간에 따른 Duty 설정"/>
          <p:cNvSpPr txBox="1"/>
          <p:nvPr/>
        </p:nvSpPr>
        <p:spPr>
          <a:xfrm>
            <a:off x="14573555" y="12114370"/>
            <a:ext cx="6328068" cy="715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3500"/>
            </a:lvl1pPr>
          </a:lstStyle>
          <a:p>
            <a:r>
              <a:t>Pic.2 시간에 따른 Duty 설정</a:t>
            </a:r>
          </a:p>
        </p:txBody>
      </p:sp>
      <p:pic>
        <p:nvPicPr>
          <p:cNvPr id="282" name="Logic_3(Wref에 따른 vin값_순서도).png" descr="Logic_3(Wref에 따른 vin값_순서도).png"/>
          <p:cNvPicPr>
            <a:picLocks noChangeAspect="1"/>
          </p:cNvPicPr>
          <p:nvPr/>
        </p:nvPicPr>
        <p:blipFill>
          <a:blip r:embed="rId2"/>
          <a:srcRect l="11358" t="2358" r="14463" b="11745"/>
          <a:stretch>
            <a:fillRect/>
          </a:stretch>
        </p:blipFill>
        <p:spPr>
          <a:xfrm>
            <a:off x="13537168" y="4481593"/>
            <a:ext cx="7425783" cy="7258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Logic2(Motor).png" descr="Logic2(Motor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03" y="3922854"/>
            <a:ext cx="8124992" cy="8283825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Pic.1 시간에 따른 목표값 설정"/>
          <p:cNvSpPr txBox="1"/>
          <p:nvPr/>
        </p:nvSpPr>
        <p:spPr>
          <a:xfrm>
            <a:off x="4749002" y="12114370"/>
            <a:ext cx="6459609" cy="715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3500"/>
            </a:lvl1pPr>
          </a:lstStyle>
          <a:p>
            <a:r>
              <a:t>Pic.1 시간에 따른 목표값 설정</a:t>
            </a:r>
          </a:p>
        </p:txBody>
      </p:sp>
      <p:sp>
        <p:nvSpPr>
          <p:cNvPr id="285" name="8"/>
          <p:cNvSpPr txBox="1"/>
          <p:nvPr/>
        </p:nvSpPr>
        <p:spPr>
          <a:xfrm>
            <a:off x="23332608" y="12752099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8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3. 시스템 설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3. 시스템 설계</a:t>
            </a:r>
          </a:p>
        </p:txBody>
      </p:sp>
      <p:sp>
        <p:nvSpPr>
          <p:cNvPr id="288" name="4.2) 상세설계: 기능별 함수(Encoder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438911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pPr>
            <a:r>
              <a:t>4.2) 상세설계: 기능별 함수(Encoder)</a:t>
            </a:r>
          </a:p>
        </p:txBody>
      </p:sp>
      <p:sp>
        <p:nvSpPr>
          <p:cNvPr id="289" name="Pic.3 Tick Counter"/>
          <p:cNvSpPr txBox="1"/>
          <p:nvPr/>
        </p:nvSpPr>
        <p:spPr>
          <a:xfrm>
            <a:off x="16385078" y="12386657"/>
            <a:ext cx="4781839" cy="698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sz="3500"/>
            </a:lvl1pPr>
          </a:lstStyle>
          <a:p>
            <a:r>
              <a:t>Pic.3 Tick Counter</a:t>
            </a:r>
          </a:p>
        </p:txBody>
      </p:sp>
      <p:pic>
        <p:nvPicPr>
          <p:cNvPr id="290" name="Logic_1(Encoder).png" descr="Logic_1(Encoder).png"/>
          <p:cNvPicPr>
            <a:picLocks noChangeAspect="1"/>
          </p:cNvPicPr>
          <p:nvPr/>
        </p:nvPicPr>
        <p:blipFill>
          <a:blip r:embed="rId2"/>
          <a:srcRect l="5574" t="1805" r="7542" b="11242"/>
          <a:stretch>
            <a:fillRect/>
          </a:stretch>
        </p:blipFill>
        <p:spPr>
          <a:xfrm>
            <a:off x="12587105" y="3413923"/>
            <a:ext cx="10503725" cy="8873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758" y="4059538"/>
            <a:ext cx="9080107" cy="8379953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9"/>
          <p:cNvSpPr txBox="1"/>
          <p:nvPr/>
        </p:nvSpPr>
        <p:spPr>
          <a:xfrm>
            <a:off x="23332608" y="12752099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9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4. 구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4. 구현</a:t>
            </a:r>
          </a:p>
        </p:txBody>
      </p:sp>
      <p:sp>
        <p:nvSpPr>
          <p:cNvPr id="295" name="1) currentSpeed( ), LPF( ) , PI_ctrl( 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pPr>
            <a:r>
              <a:t>1) currentSpeed( ), LPF( ) , PI_ctrl( )</a:t>
            </a:r>
          </a:p>
        </p:txBody>
      </p:sp>
      <p:pic>
        <p:nvPicPr>
          <p:cNvPr id="29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1" y="6108146"/>
            <a:ext cx="12838630" cy="4536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2570" y="6052752"/>
            <a:ext cx="9921290" cy="4647516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10"/>
          <p:cNvSpPr txBox="1"/>
          <p:nvPr/>
        </p:nvSpPr>
        <p:spPr>
          <a:xfrm>
            <a:off x="23247873" y="12752099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4. 구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4. 구현</a:t>
            </a:r>
          </a:p>
        </p:txBody>
      </p:sp>
      <p:sp>
        <p:nvSpPr>
          <p:cNvPr id="301" name="2) Duty_Setting( ), Wref_Setting( 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pPr>
            <a:r>
              <a:t>2) Duty_Setting( ), Wref_Setting( )</a:t>
            </a:r>
          </a:p>
        </p:txBody>
      </p:sp>
      <p:grpSp>
        <p:nvGrpSpPr>
          <p:cNvPr id="304" name="그룹"/>
          <p:cNvGrpSpPr/>
          <p:nvPr/>
        </p:nvGrpSpPr>
        <p:grpSpPr>
          <a:xfrm>
            <a:off x="947099" y="5283350"/>
            <a:ext cx="22489802" cy="6186319"/>
            <a:chOff x="0" y="0"/>
            <a:chExt cx="22489800" cy="6186317"/>
          </a:xfrm>
        </p:grpSpPr>
        <p:pic>
          <p:nvPicPr>
            <p:cNvPr id="302" name="이미지" descr="이미지"/>
            <p:cNvPicPr>
              <a:picLocks noChangeAspect="1"/>
            </p:cNvPicPr>
            <p:nvPr/>
          </p:nvPicPr>
          <p:blipFill>
            <a:blip r:embed="rId2"/>
            <a:srcRect t="50017"/>
            <a:stretch>
              <a:fillRect/>
            </a:stretch>
          </p:blipFill>
          <p:spPr>
            <a:xfrm>
              <a:off x="11595844" y="0"/>
              <a:ext cx="10893957" cy="618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이미지" descr="이미지"/>
            <p:cNvPicPr>
              <a:picLocks noChangeAspect="1"/>
            </p:cNvPicPr>
            <p:nvPr/>
          </p:nvPicPr>
          <p:blipFill>
            <a:blip r:embed="rId2"/>
            <a:srcRect b="50127"/>
            <a:stretch>
              <a:fillRect/>
            </a:stretch>
          </p:blipFill>
          <p:spPr>
            <a:xfrm>
              <a:off x="0" y="6741"/>
              <a:ext cx="10893957" cy="6172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5" name="11"/>
          <p:cNvSpPr txBox="1"/>
          <p:nvPr/>
        </p:nvSpPr>
        <p:spPr>
          <a:xfrm>
            <a:off x="23247873" y="12752099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11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4. 구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4. 구현</a:t>
            </a:r>
          </a:p>
        </p:txBody>
      </p:sp>
      <p:sp>
        <p:nvSpPr>
          <p:cNvPr id="308" name="3) Gain Setting: 현재속도 누적값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438911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pPr>
            <a:r>
              <a:t>3) Gain Setting: 현재속도 누적값</a:t>
            </a:r>
          </a:p>
        </p:txBody>
      </p:sp>
      <p:pic>
        <p:nvPicPr>
          <p:cNvPr id="30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5955560"/>
            <a:ext cx="21971000" cy="323246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12"/>
          <p:cNvSpPr txBox="1"/>
          <p:nvPr/>
        </p:nvSpPr>
        <p:spPr>
          <a:xfrm>
            <a:off x="23247873" y="12752099"/>
            <a:ext cx="4532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12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테스트 케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z="8200" spc="-199"/>
            </a:lvl1pPr>
          </a:lstStyle>
          <a:p>
            <a:r>
              <a:t>5. 테스트</a:t>
            </a:r>
          </a:p>
        </p:txBody>
      </p:sp>
      <p:sp>
        <p:nvSpPr>
          <p:cNvPr id="313" name="1) 단위 모듈 테스트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1) 단위 모듈 테스트(HW)</a:t>
            </a:r>
          </a:p>
        </p:txBody>
      </p:sp>
      <p:graphicFrame>
        <p:nvGraphicFramePr>
          <p:cNvPr id="314" name="표"/>
          <p:cNvGraphicFramePr/>
          <p:nvPr/>
        </p:nvGraphicFramePr>
        <p:xfrm>
          <a:off x="603730" y="3668864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7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보드 정상 작동 확인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전원 인가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5V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보드 Vin LED 점등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보드 Vin LED 점등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5" name="표"/>
          <p:cNvGraphicFramePr/>
          <p:nvPr/>
        </p:nvGraphicFramePr>
        <p:xfrm>
          <a:off x="603730" y="6944803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7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모터 작동 확인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모터에 PWM신호를 통해 0~12V 전압 인가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0 ~ 12V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전압에 따라서 속도 증가 및 감소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전압에 따라서 속도 증가 및 감소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6" name="표"/>
          <p:cNvGraphicFramePr/>
          <p:nvPr/>
        </p:nvGraphicFramePr>
        <p:xfrm>
          <a:off x="603730" y="10214392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7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Encoder 작동 확인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모터를 손으로 회전 후 Channel A, Channel B 파형 확인 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5V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A,B 각각 파형이 0,1번갈아가며 출력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A,B 각각 파형이 0,1번갈아가며 출력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" name="13"/>
          <p:cNvSpPr txBox="1"/>
          <p:nvPr/>
        </p:nvSpPr>
        <p:spPr>
          <a:xfrm>
            <a:off x="23616282" y="13028405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13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테스트 케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z="8200" spc="-199"/>
            </a:lvl1pPr>
          </a:lstStyle>
          <a:p>
            <a:r>
              <a:t>5. 테스트</a:t>
            </a:r>
          </a:p>
        </p:txBody>
      </p:sp>
      <p:sp>
        <p:nvSpPr>
          <p:cNvPr id="320" name="1) 단위 모듈 테스트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2.1) 단위 모듈 테스트(SW)</a:t>
            </a:r>
          </a:p>
        </p:txBody>
      </p:sp>
      <p:graphicFrame>
        <p:nvGraphicFramePr>
          <p:cNvPr id="321" name="표"/>
          <p:cNvGraphicFramePr/>
          <p:nvPr/>
        </p:nvGraphicFramePr>
        <p:xfrm>
          <a:off x="603730" y="3668864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Function name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AppNoTask()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1ms 주기로 함수 내의 동작을 실행하는지 확인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함수가 실행 될 때마다 보드 내부 LED를 toggle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P10.2 1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보드LED 1us 주기로 On,Off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보드LED 1us 주기로 On,Off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2" name="표"/>
          <p:cNvGraphicFramePr/>
          <p:nvPr/>
        </p:nvGraphicFramePr>
        <p:xfrm>
          <a:off x="603730" y="6944803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Function name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AppTask1ms()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1ms 주기로 함수 내의 동작을 실행하는지 확인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함수가 실행 될 때마다 보드 내부 LED를 toggle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P10.2 1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보드LED 1ms 주기로 On,Off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보드LED 1ms 주기로 On,Off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3" name="표"/>
          <p:cNvGraphicFramePr/>
          <p:nvPr/>
        </p:nvGraphicFramePr>
        <p:xfrm>
          <a:off x="603730" y="10214392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Function name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AppTask1s()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1s 주기로 함수 내의 동작을 실행하는지 확인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함수가 실행 될 때마다 보드 내부 LED를 toggle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P10.2 1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보드LED 1s 주기로 On,Off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보드LED 1s 주기로 On,Off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4" name="14"/>
          <p:cNvSpPr txBox="1"/>
          <p:nvPr/>
        </p:nvSpPr>
        <p:spPr>
          <a:xfrm>
            <a:off x="23616282" y="13028405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14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테스트 케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z="8200" spc="-199"/>
            </a:lvl1pPr>
          </a:lstStyle>
          <a:p>
            <a:r>
              <a:t>5. 테스트</a:t>
            </a:r>
          </a:p>
        </p:txBody>
      </p:sp>
      <p:sp>
        <p:nvSpPr>
          <p:cNvPr id="327" name="1) 단위 모듈 테스트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2.2) 단위 모듈 테스트(SW)</a:t>
            </a:r>
          </a:p>
        </p:txBody>
      </p:sp>
      <p:graphicFrame>
        <p:nvGraphicFramePr>
          <p:cNvPr id="328" name="표"/>
          <p:cNvGraphicFramePr/>
          <p:nvPr/>
        </p:nvGraphicFramePr>
        <p:xfrm>
          <a:off x="603730" y="3668864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Function name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GtmTomPwmHl_run()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설정한 Duty로 PWM파형 생성 여부 확인 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DUTY에 0.3을 준 후 PWM핀으로 출력 후 오실로스프코를 사용해 파형 확인 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DUTY = 0.3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Duty가 0.3인 PWM파형 생성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Duty가 0.3인 PWM파형 생성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9" name="표"/>
          <p:cNvGraphicFramePr/>
          <p:nvPr/>
        </p:nvGraphicFramePr>
        <p:xfrm>
          <a:off x="603730" y="6944803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Function name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getEncoderAvalue()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Encoder channel A값을 확인 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모터를 손으로 회전시킴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0과 1이 주기적으로 출력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0과 1이 주기적으로 출력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0" name="표"/>
          <p:cNvGraphicFramePr/>
          <p:nvPr/>
        </p:nvGraphicFramePr>
        <p:xfrm>
          <a:off x="603730" y="10220741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Function name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getEncoderBvalue()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Encoder channel B값을 확인 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모터를 손으로 회전시킴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0과 1이 주기적으로 출력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0과 1이 주기적으로 출력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1" name="15"/>
          <p:cNvSpPr txBox="1"/>
          <p:nvPr/>
        </p:nvSpPr>
        <p:spPr>
          <a:xfrm>
            <a:off x="23616282" y="13028405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15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테스트 케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z="8200" spc="-199"/>
            </a:lvl1pPr>
          </a:lstStyle>
          <a:p>
            <a:r>
              <a:t>5. 테스트</a:t>
            </a:r>
          </a:p>
        </p:txBody>
      </p:sp>
      <p:sp>
        <p:nvSpPr>
          <p:cNvPr id="334" name="1) 단위 모듈 테스트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2.3) 단위 모듈 테스트(SW)</a:t>
            </a:r>
          </a:p>
        </p:txBody>
      </p:sp>
      <p:graphicFrame>
        <p:nvGraphicFramePr>
          <p:cNvPr id="335" name="표"/>
          <p:cNvGraphicFramePr/>
          <p:nvPr/>
        </p:nvGraphicFramePr>
        <p:xfrm>
          <a:off x="603730" y="3668864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Function name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getCurrentspeed()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Encoder 값을 속도 값으로 바뀌는지 확인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모터를 회전시킨 후 변수에 리턴 값을 저장한 후 출력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모터 속도에 맞는 각속도 출력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모터 속도에 맞는 각속도 출력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6" name="표"/>
          <p:cNvGraphicFramePr/>
          <p:nvPr/>
        </p:nvGraphicFramePr>
        <p:xfrm>
          <a:off x="603730" y="6944803"/>
          <a:ext cx="22953500" cy="291481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Function name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LPF()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Low pass filter 알고리즘 적용 확인 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getCurrentspeed()함수에서 얻은 값에 적용시켜 출력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Cut off freq이상 값 제거 후 신호 출력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Cut off freq이상 값 제거 후 신호 출력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7" name="표"/>
          <p:cNvGraphicFramePr/>
          <p:nvPr/>
        </p:nvGraphicFramePr>
        <p:xfrm>
          <a:off x="603730" y="10220741"/>
          <a:ext cx="22953500" cy="29447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7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94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6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79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TC 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Function name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목적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914400"/>
                      <a:r>
                        <a:rPr sz="2400"/>
                        <a:t>테스트 절차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911"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Task_</a:t>
                      </a:r>
                    </a:p>
                    <a:p>
                      <a:pPr defTabSz="914400">
                        <a:defRPr sz="2400"/>
                      </a:pPr>
                      <a:r>
                        <a:t>Case_6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PIcontrol()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PI 피드백 제어를 통해 목표 Wref값으로 수렴하는지 확인 </a:t>
                      </a:r>
                    </a:p>
                  </a:txBody>
                  <a:tcPr marL="50800" marR="50800" marT="50800" marB="50800" anchor="ctr" horzOverflow="overflow"/>
                </a:tc>
                <a:tc gridSpan="4">
                  <a:txBody>
                    <a:bodyPr/>
                    <a:lstStyle/>
                    <a:p>
                      <a:pPr defTabSz="914400">
                        <a:defRPr sz="2400"/>
                      </a:pPr>
                      <a:r>
                        <a:t>LPF()에서 얻은 값에 적용시켜 Vin 출력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입력값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기대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실제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테스터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수행일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결함ID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68"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400"/>
                        <a:t>Wref로 수렴하는 파형 생성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Wref로 수렴하는 파형 생성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400"/>
                        <a:t>-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8" name="16"/>
          <p:cNvSpPr txBox="1"/>
          <p:nvPr/>
        </p:nvSpPr>
        <p:spPr>
          <a:xfrm>
            <a:off x="23616282" y="13028405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16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테스트 케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z="8200" spc="-199"/>
            </a:lvl1pPr>
          </a:lstStyle>
          <a:p>
            <a:r>
              <a:t>5. 테스트</a:t>
            </a:r>
          </a:p>
        </p:txBody>
      </p:sp>
      <p:sp>
        <p:nvSpPr>
          <p:cNvPr id="341" name="3) 통합 테스트(HW/SW)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3) 통합 테스트(HW/SW)</a:t>
            </a:r>
          </a:p>
        </p:txBody>
      </p:sp>
      <p:graphicFrame>
        <p:nvGraphicFramePr>
          <p:cNvPr id="342" name="표"/>
          <p:cNvGraphicFramePr/>
          <p:nvPr/>
        </p:nvGraphicFramePr>
        <p:xfrm>
          <a:off x="1206501" y="4784440"/>
          <a:ext cx="21970997" cy="686942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890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7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4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2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38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TC.ID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Summary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Tester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Date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검증 방법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TC_I1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r>
                        <a:t>PI_ctrl( )을 통해</a:t>
                      </a:r>
                    </a:p>
                    <a:p>
                      <a:pPr defTabSz="914400">
                        <a:defRPr sz="2600"/>
                      </a:pPr>
                      <a:r>
                        <a:t>모터속도가 제어되는지 확인한다.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각 구간에 따라, 모터 속도의 변화 확인</a:t>
                      </a:r>
                    </a:p>
                    <a:p>
                      <a:pPr defTabSz="914400">
                        <a:defRPr sz="3200"/>
                      </a:pPr>
                      <a:r>
                        <a:t>(0~4s / 4~19s / 26~41s / 41s~)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TC_I2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r>
                        <a:t>모터가 시계 방향으로만</a:t>
                      </a:r>
                    </a:p>
                    <a:p>
                      <a:pPr defTabSz="914400">
                        <a:defRPr sz="2600"/>
                      </a:pPr>
                      <a:r>
                        <a:t>동작하는지 확인한다.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반대방향으로 회전 시,</a:t>
                      </a:r>
                    </a:p>
                    <a:p>
                      <a:pPr defTabSz="914400">
                        <a:defRPr sz="3200"/>
                      </a:pPr>
                      <a:r>
                        <a:t>브레이크가 동작과 동시에 보드에 LED 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TC_I3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r>
                        <a:t>Low pass filter를 통해</a:t>
                      </a:r>
                    </a:p>
                    <a:p>
                      <a:pPr defTabSz="914400">
                        <a:defRPr sz="2600"/>
                      </a:pPr>
                      <a:r>
                        <a:t>noise를 감소하는지 확인한다.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LPF(Low pass filter) 사용 전/후 비교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TC_I4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r>
                        <a:t>모터의 속도가</a:t>
                      </a:r>
                    </a:p>
                    <a:p>
                      <a:pPr defTabSz="914400">
                        <a:defRPr sz="2600"/>
                      </a:pPr>
                      <a:r>
                        <a:t>상승-&gt;유지-&gt;감소 순서로 동작하는지</a:t>
                      </a:r>
                    </a:p>
                    <a:p>
                      <a:pPr defTabSz="914400">
                        <a:defRPr sz="2600"/>
                      </a:pPr>
                      <a:r>
                        <a:t>확인한다.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김하영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2024/02/21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각 구간에 따라, 모터의 회전수 확인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3" name="17"/>
          <p:cNvSpPr txBox="1"/>
          <p:nvPr/>
        </p:nvSpPr>
        <p:spPr>
          <a:xfrm>
            <a:off x="23616282" y="13028405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17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목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E4C7C"/>
                </a:solidFill>
              </a:defRPr>
            </a:lvl1pPr>
          </a:lstStyle>
          <a:p>
            <a:r>
              <a:t>목차</a:t>
            </a:r>
          </a:p>
        </p:txBody>
      </p:sp>
      <p:sp>
        <p:nvSpPr>
          <p:cNvPr id="178" name="1. 프로젝트 개요"/>
          <p:cNvSpPr txBox="1">
            <a:spLocks noGrp="1"/>
          </p:cNvSpPr>
          <p:nvPr>
            <p:ph type="body" sz="quarter" idx="1"/>
          </p:nvPr>
        </p:nvSpPr>
        <p:spPr>
          <a:xfrm>
            <a:off x="2961427" y="3616332"/>
            <a:ext cx="5824559" cy="876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>
                <a:solidFill>
                  <a:srgbClr val="1E4C7C"/>
                </a:solidFill>
              </a:defRPr>
            </a:lvl1pPr>
          </a:lstStyle>
          <a:p>
            <a:r>
              <a:t>1. 프로젝트 개요</a:t>
            </a:r>
          </a:p>
        </p:txBody>
      </p:sp>
      <p:sp>
        <p:nvSpPr>
          <p:cNvPr id="179" name="4.구현"/>
          <p:cNvSpPr txBox="1"/>
          <p:nvPr/>
        </p:nvSpPr>
        <p:spPr>
          <a:xfrm>
            <a:off x="3106944" y="7891974"/>
            <a:ext cx="6057005" cy="871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 b="1">
                <a:solidFill>
                  <a:srgbClr val="1E4C7C"/>
                </a:solidFill>
              </a:defRPr>
            </a:lvl1pPr>
          </a:lstStyle>
          <a:p>
            <a:r>
              <a:t>4.구현</a:t>
            </a:r>
          </a:p>
        </p:txBody>
      </p:sp>
      <p:sp>
        <p:nvSpPr>
          <p:cNvPr id="180" name="6. 시연 영상"/>
          <p:cNvSpPr txBox="1"/>
          <p:nvPr/>
        </p:nvSpPr>
        <p:spPr>
          <a:xfrm>
            <a:off x="16935141" y="7891974"/>
            <a:ext cx="3070861" cy="871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 b="1">
                <a:solidFill>
                  <a:srgbClr val="1E4C7C"/>
                </a:solidFill>
              </a:defRPr>
            </a:lvl1pPr>
          </a:lstStyle>
          <a:p>
            <a:r>
              <a:t>6. 시연 영상</a:t>
            </a:r>
          </a:p>
        </p:txBody>
      </p:sp>
      <p:sp>
        <p:nvSpPr>
          <p:cNvPr id="181" name="2. 요구사항 분석"/>
          <p:cNvSpPr txBox="1"/>
          <p:nvPr/>
        </p:nvSpPr>
        <p:spPr>
          <a:xfrm>
            <a:off x="10129266" y="3600281"/>
            <a:ext cx="4125469" cy="87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 b="1">
                <a:solidFill>
                  <a:srgbClr val="1E4C7C"/>
                </a:solidFill>
              </a:defRPr>
            </a:lvl1pPr>
          </a:lstStyle>
          <a:p>
            <a:r>
              <a:t>2. 요구사항 분석</a:t>
            </a:r>
          </a:p>
        </p:txBody>
      </p:sp>
      <p:sp>
        <p:nvSpPr>
          <p:cNvPr id="182" name="3. 시스템 설계…"/>
          <p:cNvSpPr txBox="1"/>
          <p:nvPr/>
        </p:nvSpPr>
        <p:spPr>
          <a:xfrm>
            <a:off x="16970378" y="3600281"/>
            <a:ext cx="3598165" cy="320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 b="1">
                <a:solidFill>
                  <a:srgbClr val="1E4C7C"/>
                </a:solidFill>
              </a:defRPr>
            </a:pPr>
            <a:r>
              <a:t>3. 시스템 설계</a:t>
            </a:r>
          </a:p>
          <a:p>
            <a:pPr lvl="1" algn="l">
              <a:lnSpc>
                <a:spcPct val="90000"/>
              </a:lnSpc>
              <a:spcBef>
                <a:spcPts val="4500"/>
              </a:spcBef>
              <a:defRPr sz="4000" b="1">
                <a:solidFill>
                  <a:srgbClr val="1E4C7C"/>
                </a:solidFill>
              </a:defRPr>
            </a:pPr>
            <a:r>
              <a:t>1) 구조설계</a:t>
            </a:r>
          </a:p>
          <a:p>
            <a:pPr lvl="1" algn="l">
              <a:lnSpc>
                <a:spcPct val="90000"/>
              </a:lnSpc>
              <a:spcBef>
                <a:spcPts val="4500"/>
              </a:spcBef>
              <a:defRPr sz="4000" b="1">
                <a:solidFill>
                  <a:srgbClr val="1E4C7C"/>
                </a:solidFill>
              </a:defRPr>
            </a:pPr>
            <a:r>
              <a:t>2) 상세설계</a:t>
            </a:r>
          </a:p>
        </p:txBody>
      </p:sp>
      <p:sp>
        <p:nvSpPr>
          <p:cNvPr id="183" name="5. 테스트…"/>
          <p:cNvSpPr txBox="1"/>
          <p:nvPr/>
        </p:nvSpPr>
        <p:spPr>
          <a:xfrm>
            <a:off x="10230357" y="7891973"/>
            <a:ext cx="3923285" cy="4375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 b="1">
                <a:solidFill>
                  <a:srgbClr val="1E4C7C"/>
                </a:solidFill>
              </a:defRPr>
            </a:pPr>
            <a:r>
              <a:t>5. 테스트</a:t>
            </a:r>
          </a:p>
          <a:p>
            <a:pPr lvl="1" algn="l">
              <a:lnSpc>
                <a:spcPct val="90000"/>
              </a:lnSpc>
              <a:spcBef>
                <a:spcPts val="4500"/>
              </a:spcBef>
              <a:defRPr sz="4000" b="1">
                <a:solidFill>
                  <a:srgbClr val="1E4C7C"/>
                </a:solidFill>
              </a:defRPr>
            </a:pPr>
            <a:r>
              <a:t>1) 단위 테스트</a:t>
            </a:r>
          </a:p>
          <a:p>
            <a:pPr lvl="1" algn="l">
              <a:lnSpc>
                <a:spcPct val="90000"/>
              </a:lnSpc>
              <a:spcBef>
                <a:spcPts val="4500"/>
              </a:spcBef>
              <a:defRPr sz="4000" b="1">
                <a:solidFill>
                  <a:srgbClr val="1E4C7C"/>
                </a:solidFill>
              </a:defRPr>
            </a:pPr>
            <a:r>
              <a:t>2) 통합 테스트</a:t>
            </a:r>
          </a:p>
          <a:p>
            <a:pPr lvl="1" algn="l">
              <a:lnSpc>
                <a:spcPct val="90000"/>
              </a:lnSpc>
              <a:spcBef>
                <a:spcPts val="4500"/>
              </a:spcBef>
              <a:defRPr sz="4000" b="1">
                <a:solidFill>
                  <a:srgbClr val="1E4C7C"/>
                </a:solidFill>
              </a:defRPr>
            </a:pPr>
            <a:r>
              <a:t>3) 시스템 테스트</a:t>
            </a:r>
          </a:p>
        </p:txBody>
      </p:sp>
      <p:sp>
        <p:nvSpPr>
          <p:cNvPr id="184" name="선"/>
          <p:cNvSpPr/>
          <p:nvPr/>
        </p:nvSpPr>
        <p:spPr>
          <a:xfrm>
            <a:off x="813147" y="678941"/>
            <a:ext cx="22757708" cy="1"/>
          </a:xfrm>
          <a:prstGeom prst="line">
            <a:avLst/>
          </a:prstGeom>
          <a:ln w="25400">
            <a:solidFill>
              <a:srgbClr val="003E95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  <a:endParaRPr/>
          </a:p>
        </p:txBody>
      </p:sp>
      <p:sp>
        <p:nvSpPr>
          <p:cNvPr id="185" name="선"/>
          <p:cNvSpPr/>
          <p:nvPr/>
        </p:nvSpPr>
        <p:spPr>
          <a:xfrm>
            <a:off x="813147" y="12975452"/>
            <a:ext cx="22757708" cy="1"/>
          </a:xfrm>
          <a:prstGeom prst="line">
            <a:avLst/>
          </a:prstGeom>
          <a:ln w="25400">
            <a:solidFill>
              <a:srgbClr val="003E95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  <a:endParaRPr/>
          </a:p>
        </p:txBody>
      </p:sp>
      <p:sp>
        <p:nvSpPr>
          <p:cNvPr id="186" name="선"/>
          <p:cNvSpPr/>
          <p:nvPr/>
        </p:nvSpPr>
        <p:spPr>
          <a:xfrm>
            <a:off x="1101325" y="7183562"/>
            <a:ext cx="22563430" cy="1"/>
          </a:xfrm>
          <a:prstGeom prst="line">
            <a:avLst/>
          </a:prstGeom>
          <a:ln w="25400">
            <a:solidFill>
              <a:srgbClr val="003E95">
                <a:alpha val="11410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테스트케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z="8245" spc="-194"/>
            </a:lvl1pPr>
          </a:lstStyle>
          <a:p>
            <a:r>
              <a:t>5. 테스트</a:t>
            </a:r>
          </a:p>
        </p:txBody>
      </p:sp>
      <p:sp>
        <p:nvSpPr>
          <p:cNvPr id="346" name="4) 인수 테스트 #1 Wd = 2π [rad/s]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4.1) 시스템 테스트: Wd = 1</a:t>
            </a:r>
            <a:r>
              <a:rPr b="0"/>
              <a:t> (2π [rad/s])</a:t>
            </a:r>
          </a:p>
        </p:txBody>
      </p:sp>
      <p:graphicFrame>
        <p:nvGraphicFramePr>
          <p:cNvPr id="347" name="표"/>
          <p:cNvGraphicFramePr/>
          <p:nvPr/>
        </p:nvGraphicFramePr>
        <p:xfrm>
          <a:off x="1180654" y="3989792"/>
          <a:ext cx="22022691" cy="8978236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53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6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9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7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0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#S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#Act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테스트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Pass/Fail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#요구사항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전원 on 시, 0~4s 사이에 모터의 속도는 0이다.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전원 on 및 모터 정지</a:t>
                      </a:r>
                    </a:p>
                    <a:p>
                      <a:pPr defTabSz="914400">
                        <a:defRPr sz="3200"/>
                      </a:pPr>
                      <a:r>
                        <a:t>(4초 유지)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(4~19s) 15초 간,</a:t>
                      </a:r>
                    </a:p>
                    <a:p>
                      <a:pPr defTabSz="914400">
                        <a:defRPr sz="3200"/>
                      </a:pPr>
                      <a:r>
                        <a:t>모터의 속도가 0에서 2π [rad/s]로 점차 증가한다.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모터속도 0에서 2π[rad/s]로 점차 증가함.</a:t>
                      </a:r>
                    </a:p>
                    <a:p>
                      <a:pPr defTabSz="914400">
                        <a:defRPr sz="3200"/>
                      </a:pPr>
                      <a:r>
                        <a:t>(15초 유지)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Fail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(19~26s) 7초 간, 2π [rad/s] 를 유지한다.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모터속도 2π [rad/s]로 유지.</a:t>
                      </a:r>
                    </a:p>
                    <a:p>
                      <a:pPr defTabSz="914400">
                        <a:defRPr sz="3200"/>
                      </a:pPr>
                      <a:r>
                        <a:t>(7초 유지) </a:t>
                      </a:r>
                      <a:r>
                        <a:rPr b="1">
                          <a:solidFill>
                            <a:srgbClr val="EE230C"/>
                          </a:solidFill>
                        </a:rPr>
                        <a:t>초당 바퀴 1회 회전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(26~41s) 15초 간,</a:t>
                      </a:r>
                    </a:p>
                    <a:p>
                      <a:pPr defTabSz="914400">
                        <a:defRPr sz="3200"/>
                      </a:pPr>
                      <a:r>
                        <a:t>모터의 속도가 2π [rad/s]에서 0으로 점차 감소한다.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모터속도 2π에서 0[rad/s]로 점차 감소함.</a:t>
                      </a:r>
                    </a:p>
                    <a:p>
                      <a:pPr defTabSz="914400">
                        <a:defRPr sz="3200"/>
                      </a:pPr>
                      <a:r>
                        <a:t>(15초 유지)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41s 이후, 모터의 속도는 0이다.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 41초 이후, 모터 정지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8" name="18"/>
          <p:cNvSpPr txBox="1"/>
          <p:nvPr/>
        </p:nvSpPr>
        <p:spPr>
          <a:xfrm>
            <a:off x="23616282" y="13028405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18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테스트케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z="8245" spc="-194"/>
            </a:lvl1pPr>
          </a:lstStyle>
          <a:p>
            <a:r>
              <a:t>5. 테스트</a:t>
            </a:r>
          </a:p>
        </p:txBody>
      </p:sp>
      <p:sp>
        <p:nvSpPr>
          <p:cNvPr id="351" name="4) 인수 테스트 #2 Wd = 4π [rad/s]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4.2) 시스템 테스트: Wd = 2 </a:t>
            </a:r>
            <a:r>
              <a:rPr b="0"/>
              <a:t>(4π [rad/s])</a:t>
            </a:r>
          </a:p>
        </p:txBody>
      </p:sp>
      <p:graphicFrame>
        <p:nvGraphicFramePr>
          <p:cNvPr id="352" name="표"/>
          <p:cNvGraphicFramePr/>
          <p:nvPr/>
        </p:nvGraphicFramePr>
        <p:xfrm>
          <a:off x="1180654" y="3989792"/>
          <a:ext cx="22022691" cy="8978236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53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6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9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7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0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#S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#Act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테스트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Pass/Fail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#요구사항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전원 on 시, 0~4s 사이에 모터의 속도는 0이다.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전원 on 및 모터 정지</a:t>
                      </a:r>
                    </a:p>
                    <a:p>
                      <a:pPr defTabSz="914400">
                        <a:defRPr sz="3200"/>
                      </a:pPr>
                      <a:r>
                        <a:t>(4초 유지)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(4~19s) 15초 간,</a:t>
                      </a:r>
                    </a:p>
                    <a:p>
                      <a:pPr defTabSz="914400">
                        <a:defRPr sz="3200"/>
                      </a:pPr>
                      <a:r>
                        <a:t>모터의 속도가 0에서 4π [rad/s]로 점차 증가한다.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모터속도 0에서 4π[rad/s]로 점차 증가함.</a:t>
                      </a:r>
                    </a:p>
                    <a:p>
                      <a:pPr defTabSz="914400">
                        <a:defRPr sz="3200"/>
                      </a:pPr>
                      <a:r>
                        <a:t>(15초 유지)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Fail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(19~26s) 7초 간, 4π [rad/s] 를 유지한다.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모터속도 4π [rad/s]로 유지.</a:t>
                      </a:r>
                    </a:p>
                    <a:p>
                      <a:pPr defTabSz="914400">
                        <a:defRPr sz="3200"/>
                      </a:pPr>
                      <a:r>
                        <a:t>(7초 유지) </a:t>
                      </a:r>
                      <a:r>
                        <a:rPr b="1">
                          <a:solidFill>
                            <a:srgbClr val="EE230C"/>
                          </a:solidFill>
                        </a:rPr>
                        <a:t>초당 바퀴 2회 회전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(26~41s) 15초 간,</a:t>
                      </a:r>
                    </a:p>
                    <a:p>
                      <a:pPr defTabSz="914400">
                        <a:defRPr sz="3200"/>
                      </a:pPr>
                      <a:r>
                        <a:t>모터의 속도가 4π [rad/s]에서 0으로 점차 감소한다.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모터속도 4π에서 0[rad/s]로 점차 감소함.</a:t>
                      </a:r>
                    </a:p>
                    <a:p>
                      <a:pPr defTabSz="914400">
                        <a:defRPr sz="3200"/>
                      </a:pPr>
                      <a:r>
                        <a:t>(15초 유지)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41s 이후, 모터의 속도는 0이다.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 41초 이후, 모터 정지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3" name="19"/>
          <p:cNvSpPr txBox="1"/>
          <p:nvPr/>
        </p:nvSpPr>
        <p:spPr>
          <a:xfrm>
            <a:off x="23616282" y="13028405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19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테스트케이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z="8245" spc="-194"/>
            </a:lvl1pPr>
          </a:lstStyle>
          <a:p>
            <a:r>
              <a:t>5. 테스트</a:t>
            </a:r>
          </a:p>
        </p:txBody>
      </p:sp>
      <p:sp>
        <p:nvSpPr>
          <p:cNvPr id="356" name="4) 인수 테스트 #3 Wd = 5π [rad/s]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t>4.3) 시스템 테스트: Wd = 5/2 </a:t>
            </a:r>
            <a:r>
              <a:rPr b="0"/>
              <a:t>(5π [rad/s])</a:t>
            </a:r>
          </a:p>
        </p:txBody>
      </p:sp>
      <p:graphicFrame>
        <p:nvGraphicFramePr>
          <p:cNvPr id="357" name="표"/>
          <p:cNvGraphicFramePr/>
          <p:nvPr/>
        </p:nvGraphicFramePr>
        <p:xfrm>
          <a:off x="1180654" y="3989792"/>
          <a:ext cx="22022691" cy="8978236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53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6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9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7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0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#S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#Act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테스트 결과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Pass/Fail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#요구사항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전원 on 시, 0~4s 사이에 모터의 속도는 0이다.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전원 on 및 모터 정지</a:t>
                      </a:r>
                    </a:p>
                    <a:p>
                      <a:pPr defTabSz="914400">
                        <a:defRPr sz="3200"/>
                      </a:pPr>
                      <a:r>
                        <a:t>(4초 유지)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(4~19s) 15초 간,</a:t>
                      </a:r>
                    </a:p>
                    <a:p>
                      <a:pPr defTabSz="914400">
                        <a:defRPr sz="3200"/>
                      </a:pPr>
                      <a:r>
                        <a:t>모터의 속도가 0에서 5π [rad/s]로 점차 증가한다.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모터속도 0에서 5π[rad/s]로 점차 증가함.</a:t>
                      </a:r>
                    </a:p>
                    <a:p>
                      <a:pPr defTabSz="914400">
                        <a:defRPr sz="3200"/>
                      </a:pPr>
                      <a:r>
                        <a:t>(15초 유지)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Fail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(19~26s) 7초 간, 5π [rad/s] 를 유지한다.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모터속도 5π [rad/s]로 유지.</a:t>
                      </a:r>
                    </a:p>
                    <a:p>
                      <a:pPr defTabSz="914400">
                        <a:defRPr sz="3200"/>
                      </a:pPr>
                      <a:r>
                        <a:t>(7초 유지) </a:t>
                      </a:r>
                      <a:r>
                        <a:rPr b="1">
                          <a:solidFill>
                            <a:srgbClr val="EE230C"/>
                          </a:solidFill>
                        </a:rPr>
                        <a:t>초당 바퀴 2.5회 회전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(26~41s) 15초 간,</a:t>
                      </a:r>
                    </a:p>
                    <a:p>
                      <a:pPr defTabSz="914400">
                        <a:defRPr sz="3200"/>
                      </a:pPr>
                      <a:r>
                        <a:t>모터의 속도가 5π [rad/s]에서 0으로 점차 감소한다.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모터속도 5π에서 0[rad/s]로 점차 감소함.</a:t>
                      </a:r>
                    </a:p>
                    <a:p>
                      <a:pPr defTabSz="914400">
                        <a:defRPr sz="3200"/>
                      </a:pPr>
                      <a:r>
                        <a:t>(15초 유지)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223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41s 이후, 모터의 속도는 0이다.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 41초 이후, 모터 정지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8" name="20"/>
          <p:cNvSpPr txBox="1"/>
          <p:nvPr/>
        </p:nvSpPr>
        <p:spPr>
          <a:xfrm>
            <a:off x="23616282" y="13028405"/>
            <a:ext cx="4532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20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hank you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0" spc="-200">
                <a:solidFill>
                  <a:srgbClr val="003E95"/>
                </a:solidFill>
              </a:defRPr>
            </a:lvl1pPr>
          </a:lstStyle>
          <a:p>
            <a:r>
              <a:t>Thank you</a:t>
            </a:r>
          </a:p>
        </p:txBody>
      </p:sp>
      <p:sp>
        <p:nvSpPr>
          <p:cNvPr id="402" name="Team. 하성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>
                <a:solidFill>
                  <a:srgbClr val="143F73"/>
                </a:solidFill>
              </a:defRPr>
            </a:lvl1pPr>
          </a:lstStyle>
          <a:p>
            <a:r>
              <a:t>Team. 하성진</a:t>
            </a:r>
          </a:p>
        </p:txBody>
      </p:sp>
      <p:pic>
        <p:nvPicPr>
          <p:cNvPr id="40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77" y="11545218"/>
            <a:ext cx="4845394" cy="158778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선"/>
          <p:cNvSpPr/>
          <p:nvPr/>
        </p:nvSpPr>
        <p:spPr>
          <a:xfrm>
            <a:off x="813147" y="12975452"/>
            <a:ext cx="22757708" cy="1"/>
          </a:xfrm>
          <a:prstGeom prst="line">
            <a:avLst/>
          </a:prstGeom>
          <a:ln w="25400">
            <a:solidFill>
              <a:srgbClr val="003E95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  <a:endParaRPr/>
          </a:p>
        </p:txBody>
      </p:sp>
      <p:sp>
        <p:nvSpPr>
          <p:cNvPr id="405" name="선"/>
          <p:cNvSpPr/>
          <p:nvPr/>
        </p:nvSpPr>
        <p:spPr>
          <a:xfrm>
            <a:off x="813147" y="678941"/>
            <a:ext cx="22757708" cy="1"/>
          </a:xfrm>
          <a:prstGeom prst="line">
            <a:avLst/>
          </a:prstGeom>
          <a:ln w="25400">
            <a:solidFill>
              <a:srgbClr val="003E95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  <a:endParaRPr/>
          </a:p>
        </p:txBody>
      </p:sp>
      <p:grpSp>
        <p:nvGrpSpPr>
          <p:cNvPr id="410" name="Presentation"/>
          <p:cNvGrpSpPr/>
          <p:nvPr/>
        </p:nvGrpSpPr>
        <p:grpSpPr>
          <a:xfrm>
            <a:off x="17586531" y="960252"/>
            <a:ext cx="3025921" cy="834334"/>
            <a:chOff x="0" y="0"/>
            <a:chExt cx="3025919" cy="834332"/>
          </a:xfrm>
        </p:grpSpPr>
        <p:grpSp>
          <p:nvGrpSpPr>
            <p:cNvPr id="408" name="Presentation"/>
            <p:cNvGrpSpPr/>
            <p:nvPr/>
          </p:nvGrpSpPr>
          <p:grpSpPr>
            <a:xfrm>
              <a:off x="31749" y="31750"/>
              <a:ext cx="2962421" cy="770833"/>
              <a:chOff x="0" y="0"/>
              <a:chExt cx="2962419" cy="770832"/>
            </a:xfrm>
          </p:grpSpPr>
          <p:sp>
            <p:nvSpPr>
              <p:cNvPr id="406" name="직사각형"/>
              <p:cNvSpPr/>
              <p:nvPr/>
            </p:nvSpPr>
            <p:spPr>
              <a:xfrm>
                <a:off x="-1" y="-1"/>
                <a:ext cx="2962421" cy="7708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7" name="Presentation"/>
              <p:cNvSpPr txBox="1"/>
              <p:nvPr/>
            </p:nvSpPr>
            <p:spPr>
              <a:xfrm>
                <a:off x="-1" y="92858"/>
                <a:ext cx="2962421" cy="5851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25500">
                  <a:defRPr sz="3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Presentation</a:t>
                </a:r>
              </a:p>
            </p:txBody>
          </p:sp>
        </p:grpSp>
        <p:pic>
          <p:nvPicPr>
            <p:cNvPr id="409" name="Presentation Presentation" descr="Presentation Presentation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" y="-1"/>
              <a:ext cx="3025920" cy="834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3" name="2024.02.16"/>
          <p:cNvGrpSpPr/>
          <p:nvPr/>
        </p:nvGrpSpPr>
        <p:grpSpPr>
          <a:xfrm>
            <a:off x="20568117" y="992003"/>
            <a:ext cx="2962424" cy="2503762"/>
            <a:chOff x="-1" y="0"/>
            <a:chExt cx="2962423" cy="2503761"/>
          </a:xfrm>
        </p:grpSpPr>
        <p:sp>
          <p:nvSpPr>
            <p:cNvPr id="411" name="직사각형"/>
            <p:cNvSpPr/>
            <p:nvPr/>
          </p:nvSpPr>
          <p:spPr>
            <a:xfrm>
              <a:off x="-2" y="-1"/>
              <a:ext cx="2962424" cy="770834"/>
            </a:xfrm>
            <a:prstGeom prst="rect">
              <a:avLst/>
            </a:prstGeom>
            <a:solidFill>
              <a:srgbClr val="003E9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2023.02.23</a:t>
              </a:r>
            </a:p>
          </p:txBody>
        </p:sp>
        <p:sp>
          <p:nvSpPr>
            <p:cNvPr id="412" name="2024.02.16"/>
            <p:cNvSpPr/>
            <p:nvPr/>
          </p:nvSpPr>
          <p:spPr>
            <a:xfrm>
              <a:off x="0" y="2503761"/>
              <a:ext cx="29624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2024.02.23</a:t>
              </a:r>
            </a:p>
          </p:txBody>
        </p:sp>
      </p:grpSp>
      <p:pic>
        <p:nvPicPr>
          <p:cNvPr id="414" name="2024.02.16 2024.02.16" descr="2024.02.16 2024.02.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371" y="960251"/>
            <a:ext cx="3025921" cy="834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Q&amp;A"/>
          <p:cNvSpPr txBox="1">
            <a:spLocks noGrp="1"/>
          </p:cNvSpPr>
          <p:nvPr>
            <p:ph type="body" sz="half" idx="1"/>
          </p:nvPr>
        </p:nvSpPr>
        <p:spPr>
          <a:xfrm>
            <a:off x="1206500" y="3738451"/>
            <a:ext cx="21971000" cy="4759957"/>
          </a:xfrm>
          <a:prstGeom prst="rect">
            <a:avLst/>
          </a:prstGeom>
        </p:spPr>
        <p:txBody>
          <a:bodyPr/>
          <a:lstStyle>
            <a:lvl1pPr>
              <a:defRPr sz="23000" spc="-230">
                <a:solidFill>
                  <a:srgbClr val="003E95"/>
                </a:solidFill>
              </a:defRPr>
            </a:lvl1pPr>
          </a:lstStyle>
          <a:p>
            <a:r>
              <a:t>Q&amp;A</a:t>
            </a:r>
          </a:p>
        </p:txBody>
      </p:sp>
      <p:pic>
        <p:nvPicPr>
          <p:cNvPr id="41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77" y="11545218"/>
            <a:ext cx="4845394" cy="158778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선"/>
          <p:cNvSpPr/>
          <p:nvPr/>
        </p:nvSpPr>
        <p:spPr>
          <a:xfrm>
            <a:off x="813147" y="12975452"/>
            <a:ext cx="22757708" cy="1"/>
          </a:xfrm>
          <a:prstGeom prst="line">
            <a:avLst/>
          </a:prstGeom>
          <a:ln w="25400">
            <a:solidFill>
              <a:srgbClr val="003E95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  <a:endParaRPr/>
          </a:p>
        </p:txBody>
      </p:sp>
      <p:sp>
        <p:nvSpPr>
          <p:cNvPr id="419" name="선"/>
          <p:cNvSpPr/>
          <p:nvPr/>
        </p:nvSpPr>
        <p:spPr>
          <a:xfrm>
            <a:off x="813147" y="678941"/>
            <a:ext cx="22757708" cy="1"/>
          </a:xfrm>
          <a:prstGeom prst="line">
            <a:avLst/>
          </a:prstGeom>
          <a:ln w="25400">
            <a:solidFill>
              <a:srgbClr val="003E95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  <a:endParaRPr/>
          </a:p>
        </p:txBody>
      </p:sp>
      <p:grpSp>
        <p:nvGrpSpPr>
          <p:cNvPr id="424" name="Presentation"/>
          <p:cNvGrpSpPr/>
          <p:nvPr/>
        </p:nvGrpSpPr>
        <p:grpSpPr>
          <a:xfrm>
            <a:off x="17586531" y="960252"/>
            <a:ext cx="3025921" cy="834334"/>
            <a:chOff x="0" y="0"/>
            <a:chExt cx="3025919" cy="834332"/>
          </a:xfrm>
        </p:grpSpPr>
        <p:grpSp>
          <p:nvGrpSpPr>
            <p:cNvPr id="422" name="Presentation"/>
            <p:cNvGrpSpPr/>
            <p:nvPr/>
          </p:nvGrpSpPr>
          <p:grpSpPr>
            <a:xfrm>
              <a:off x="31749" y="31750"/>
              <a:ext cx="2962421" cy="770833"/>
              <a:chOff x="0" y="0"/>
              <a:chExt cx="2962419" cy="770832"/>
            </a:xfrm>
          </p:grpSpPr>
          <p:sp>
            <p:nvSpPr>
              <p:cNvPr id="420" name="직사각형"/>
              <p:cNvSpPr/>
              <p:nvPr/>
            </p:nvSpPr>
            <p:spPr>
              <a:xfrm>
                <a:off x="-1" y="-1"/>
                <a:ext cx="2962421" cy="7708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1" name="Presentation"/>
              <p:cNvSpPr txBox="1"/>
              <p:nvPr/>
            </p:nvSpPr>
            <p:spPr>
              <a:xfrm>
                <a:off x="-1" y="92858"/>
                <a:ext cx="2962421" cy="5851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25500">
                  <a:defRPr sz="3200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Presentation</a:t>
                </a:r>
              </a:p>
            </p:txBody>
          </p:sp>
        </p:grpSp>
        <p:pic>
          <p:nvPicPr>
            <p:cNvPr id="423" name="Presentation Presentation" descr="Presentation Presentation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-1" y="-1"/>
              <a:ext cx="3025920" cy="834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7" name="2024.02.16"/>
          <p:cNvGrpSpPr/>
          <p:nvPr/>
        </p:nvGrpSpPr>
        <p:grpSpPr>
          <a:xfrm>
            <a:off x="20568117" y="992003"/>
            <a:ext cx="2962424" cy="2503762"/>
            <a:chOff x="-1" y="0"/>
            <a:chExt cx="2962423" cy="2503761"/>
          </a:xfrm>
        </p:grpSpPr>
        <p:sp>
          <p:nvSpPr>
            <p:cNvPr id="425" name="직사각형"/>
            <p:cNvSpPr/>
            <p:nvPr/>
          </p:nvSpPr>
          <p:spPr>
            <a:xfrm>
              <a:off x="-2" y="-1"/>
              <a:ext cx="2962424" cy="770834"/>
            </a:xfrm>
            <a:prstGeom prst="rect">
              <a:avLst/>
            </a:prstGeom>
            <a:solidFill>
              <a:srgbClr val="003E9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2023.02.23</a:t>
              </a:r>
            </a:p>
          </p:txBody>
        </p:sp>
        <p:sp>
          <p:nvSpPr>
            <p:cNvPr id="426" name="2024.02.16"/>
            <p:cNvSpPr/>
            <p:nvPr/>
          </p:nvSpPr>
          <p:spPr>
            <a:xfrm>
              <a:off x="0" y="2503761"/>
              <a:ext cx="296242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2024.02.23</a:t>
              </a:r>
            </a:p>
          </p:txBody>
        </p:sp>
      </p:grpSp>
      <p:pic>
        <p:nvPicPr>
          <p:cNvPr id="428" name="2024.02.16 2024.02.16" descr="2024.02.16 2024.02.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371" y="960251"/>
            <a:ext cx="3025921" cy="834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1. 프로젝트 개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1. 프로젝트 개요</a:t>
            </a:r>
          </a:p>
        </p:txBody>
      </p:sp>
      <p:sp>
        <p:nvSpPr>
          <p:cNvPr id="189" name="1) 소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283463" defTabSz="1511770">
              <a:lnSpc>
                <a:spcPct val="80000"/>
              </a:lnSpc>
              <a:spcBef>
                <a:spcPts val="0"/>
              </a:spcBef>
              <a:buSzTx/>
              <a:buNone/>
              <a:defRPr sz="5270" b="1" spc="-105"/>
            </a:pPr>
            <a:r>
              <a:t>1) 소개</a:t>
            </a:r>
          </a:p>
        </p:txBody>
      </p:sp>
      <p:sp>
        <p:nvSpPr>
          <p:cNvPr id="190" name="목적 : TC275를 활용한 모터 PI 속도 제어 알고리즘 구현…"/>
          <p:cNvSpPr txBox="1">
            <a:spLocks noGrp="1"/>
          </p:cNvSpPr>
          <p:nvPr>
            <p:ph type="body" sz="half" idx="1"/>
          </p:nvPr>
        </p:nvSpPr>
        <p:spPr>
          <a:xfrm>
            <a:off x="1648722" y="8853000"/>
            <a:ext cx="21086556" cy="4161051"/>
          </a:xfrm>
          <a:prstGeom prst="rect">
            <a:avLst/>
          </a:prstGeom>
        </p:spPr>
        <p:txBody>
          <a:bodyPr/>
          <a:lstStyle/>
          <a:p>
            <a:pPr marL="698500" indent="-698500" defTabSz="825500">
              <a:lnSpc>
                <a:spcPct val="100000"/>
              </a:lnSpc>
              <a:spcBef>
                <a:spcPts val="0"/>
              </a:spcBef>
              <a:defRPr sz="5000" b="1"/>
            </a:pPr>
            <a:r>
              <a:t>목적 : TC275를 활용한 모터 PI 속도 제어 알고리즘 구현</a:t>
            </a:r>
          </a:p>
          <a:p>
            <a:pPr marL="698500" indent="-698500" defTabSz="825500">
              <a:lnSpc>
                <a:spcPct val="30000"/>
              </a:lnSpc>
              <a:spcBef>
                <a:spcPts val="0"/>
              </a:spcBef>
              <a:defRPr sz="5000" b="1"/>
            </a:pPr>
            <a:endParaRPr/>
          </a:p>
          <a:p>
            <a:pPr marL="698500" indent="-698500" defTabSz="825500">
              <a:lnSpc>
                <a:spcPct val="100000"/>
              </a:lnSpc>
              <a:spcBef>
                <a:spcPts val="0"/>
              </a:spcBef>
              <a:defRPr sz="5000" b="1"/>
            </a:pPr>
            <a:r>
              <a:t>주요내용</a:t>
            </a:r>
          </a:p>
          <a:p>
            <a:pPr lvl="1">
              <a:lnSpc>
                <a:spcPct val="40000"/>
              </a:lnSpc>
              <a:defRPr sz="4000"/>
            </a:pPr>
            <a:r>
              <a:t>Aurix TC275 Shieldbuddy, Arduino motor shield 사용</a:t>
            </a:r>
          </a:p>
          <a:p>
            <a:pPr lvl="1">
              <a:defRPr sz="4000"/>
            </a:pPr>
            <a:r>
              <a:t>엔코더, LPF(Low Pass Filter), PI 알고리즘 사용</a:t>
            </a:r>
          </a:p>
        </p:txBody>
      </p:sp>
      <p:grpSp>
        <p:nvGrpSpPr>
          <p:cNvPr id="206" name="그룹"/>
          <p:cNvGrpSpPr/>
          <p:nvPr/>
        </p:nvGrpSpPr>
        <p:grpSpPr>
          <a:xfrm>
            <a:off x="6159771" y="3846801"/>
            <a:ext cx="12064458" cy="4467140"/>
            <a:chOff x="0" y="0"/>
            <a:chExt cx="12064457" cy="4467139"/>
          </a:xfrm>
        </p:grpSpPr>
        <p:sp>
          <p:nvSpPr>
            <p:cNvPr id="191" name="직사각형"/>
            <p:cNvSpPr/>
            <p:nvPr/>
          </p:nvSpPr>
          <p:spPr>
            <a:xfrm>
              <a:off x="0" y="0"/>
              <a:ext cx="12064458" cy="4467140"/>
            </a:xfrm>
            <a:prstGeom prst="rect">
              <a:avLst/>
            </a:prstGeom>
            <a:solidFill>
              <a:srgbClr val="D5D5D5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197" name="그룹"/>
            <p:cNvGrpSpPr/>
            <p:nvPr/>
          </p:nvGrpSpPr>
          <p:grpSpPr>
            <a:xfrm>
              <a:off x="2389264" y="733203"/>
              <a:ext cx="7517308" cy="2832523"/>
              <a:chOff x="0" y="14818"/>
              <a:chExt cx="7517307" cy="2832521"/>
            </a:xfrm>
          </p:grpSpPr>
          <p:sp>
            <p:nvSpPr>
              <p:cNvPr id="192" name="선"/>
              <p:cNvSpPr/>
              <p:nvPr/>
            </p:nvSpPr>
            <p:spPr>
              <a:xfrm flipV="1">
                <a:off x="0" y="17969"/>
                <a:ext cx="2423381" cy="282936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선"/>
              <p:cNvSpPr/>
              <p:nvPr/>
            </p:nvSpPr>
            <p:spPr>
              <a:xfrm>
                <a:off x="2417983" y="14818"/>
                <a:ext cx="26940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선"/>
              <p:cNvSpPr/>
              <p:nvPr/>
            </p:nvSpPr>
            <p:spPr>
              <a:xfrm flipH="1" flipV="1">
                <a:off x="5113088" y="17967"/>
                <a:ext cx="2404220" cy="282937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5" name="선"/>
              <p:cNvSpPr/>
              <p:nvPr/>
            </p:nvSpPr>
            <p:spPr>
              <a:xfrm flipV="1">
                <a:off x="2446941" y="96647"/>
                <a:ext cx="1" cy="2672013"/>
              </a:xfrm>
              <a:prstGeom prst="line">
                <a:avLst/>
              </a:prstGeom>
              <a:noFill/>
              <a:ln w="381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선"/>
              <p:cNvSpPr/>
              <p:nvPr/>
            </p:nvSpPr>
            <p:spPr>
              <a:xfrm flipV="1">
                <a:off x="5094443" y="96648"/>
                <a:ext cx="1" cy="2672013"/>
              </a:xfrm>
              <a:prstGeom prst="line">
                <a:avLst/>
              </a:prstGeom>
              <a:noFill/>
              <a:ln w="381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98" name="4s"/>
            <p:cNvSpPr txBox="1"/>
            <p:nvPr/>
          </p:nvSpPr>
          <p:spPr>
            <a:xfrm>
              <a:off x="2155666" y="3747937"/>
              <a:ext cx="458814" cy="486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4s</a:t>
              </a:r>
            </a:p>
          </p:txBody>
        </p:sp>
        <p:sp>
          <p:nvSpPr>
            <p:cNvPr id="199" name="19s"/>
            <p:cNvSpPr txBox="1"/>
            <p:nvPr/>
          </p:nvSpPr>
          <p:spPr>
            <a:xfrm>
              <a:off x="4511290" y="3747937"/>
              <a:ext cx="637081" cy="486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19s</a:t>
              </a:r>
            </a:p>
          </p:txBody>
        </p:sp>
        <p:sp>
          <p:nvSpPr>
            <p:cNvPr id="200" name="26s"/>
            <p:cNvSpPr txBox="1"/>
            <p:nvPr/>
          </p:nvSpPr>
          <p:spPr>
            <a:xfrm>
              <a:off x="7158792" y="3747937"/>
              <a:ext cx="637081" cy="486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26s</a:t>
              </a:r>
            </a:p>
          </p:txBody>
        </p:sp>
        <p:sp>
          <p:nvSpPr>
            <p:cNvPr id="201" name="41s"/>
            <p:cNvSpPr txBox="1"/>
            <p:nvPr/>
          </p:nvSpPr>
          <p:spPr>
            <a:xfrm>
              <a:off x="9806292" y="3747937"/>
              <a:ext cx="637081" cy="4860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41s</a:t>
              </a:r>
            </a:p>
          </p:txBody>
        </p:sp>
        <p:sp>
          <p:nvSpPr>
            <p:cNvPr id="202" name="선"/>
            <p:cNvSpPr/>
            <p:nvPr/>
          </p:nvSpPr>
          <p:spPr>
            <a:xfrm>
              <a:off x="629649" y="3717485"/>
              <a:ext cx="1103653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3" name="선"/>
            <p:cNvSpPr/>
            <p:nvPr/>
          </p:nvSpPr>
          <p:spPr>
            <a:xfrm flipV="1">
              <a:off x="639363" y="471679"/>
              <a:ext cx="1" cy="32571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4" name="t"/>
            <p:cNvSpPr txBox="1"/>
            <p:nvPr/>
          </p:nvSpPr>
          <p:spPr>
            <a:xfrm>
              <a:off x="11527772" y="3760260"/>
              <a:ext cx="210313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t</a:t>
              </a:r>
            </a:p>
          </p:txBody>
        </p:sp>
        <p:sp>
          <p:nvSpPr>
            <p:cNvPr id="205" name="(rad/s)"/>
            <p:cNvSpPr txBox="1"/>
            <p:nvPr/>
          </p:nvSpPr>
          <p:spPr>
            <a:xfrm>
              <a:off x="729093" y="337202"/>
              <a:ext cx="972008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(rad/s)</a:t>
              </a:r>
            </a:p>
          </p:txBody>
        </p:sp>
      </p:grpSp>
      <p:sp>
        <p:nvSpPr>
          <p:cNvPr id="207" name="1"/>
          <p:cNvSpPr txBox="1"/>
          <p:nvPr/>
        </p:nvSpPr>
        <p:spPr>
          <a:xfrm>
            <a:off x="23332608" y="12752099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모서리가 둥근 직사각형"/>
          <p:cNvSpPr/>
          <p:nvPr/>
        </p:nvSpPr>
        <p:spPr>
          <a:xfrm>
            <a:off x="2223984" y="10408258"/>
            <a:ext cx="19936032" cy="1668456"/>
          </a:xfrm>
          <a:prstGeom prst="roundRect">
            <a:avLst>
              <a:gd name="adj" fmla="val 11418"/>
            </a:avLst>
          </a:prstGeom>
          <a:solidFill>
            <a:schemeClr val="accent4">
              <a:hueOff val="-476017"/>
              <a:lumOff val="-10042"/>
              <a:alpha val="50000"/>
            </a:schemeClr>
          </a:solidFill>
          <a:ln w="127000">
            <a:solidFill>
              <a:srgbClr val="F2B13D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0" name="1. 프로젝트 개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1. 프로젝트 개요</a:t>
            </a:r>
          </a:p>
        </p:txBody>
      </p:sp>
      <p:sp>
        <p:nvSpPr>
          <p:cNvPr id="211" name="2) 주요기능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438911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pPr>
            <a:r>
              <a:t>2) 주요기능</a:t>
            </a:r>
          </a:p>
        </p:txBody>
      </p:sp>
      <p:sp>
        <p:nvSpPr>
          <p:cNvPr id="212" name="한계 사항 : 입력(Vin)이 너무 작을 경우, 정확한 동작이 나오지 않는다."/>
          <p:cNvSpPr txBox="1">
            <a:spLocks noGrp="1"/>
          </p:cNvSpPr>
          <p:nvPr>
            <p:ph type="body" sz="quarter" idx="1"/>
          </p:nvPr>
        </p:nvSpPr>
        <p:spPr>
          <a:xfrm>
            <a:off x="3355668" y="10794208"/>
            <a:ext cx="17672664" cy="896556"/>
          </a:xfrm>
          <a:prstGeom prst="rect">
            <a:avLst/>
          </a:prstGeom>
        </p:spPr>
        <p:txBody>
          <a:bodyPr/>
          <a:lstStyle/>
          <a:p>
            <a:r>
              <a:t>한계 사항 : 입력(Vin)이 너무 작을 경우, 정확한 동작이 나오지 않는다.</a:t>
            </a:r>
          </a:p>
        </p:txBody>
      </p:sp>
      <p:sp>
        <p:nvSpPr>
          <p:cNvPr id="213" name="모터의 방향과 속도 정보를…"/>
          <p:cNvSpPr/>
          <p:nvPr/>
        </p:nvSpPr>
        <p:spPr>
          <a:xfrm>
            <a:off x="2316415" y="5014183"/>
            <a:ext cx="5693968" cy="437050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모터의 방향과 속도 정보를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실시간으로 제공하여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정확한 제어와 모니터링을 가능</a:t>
            </a:r>
          </a:p>
        </p:txBody>
      </p:sp>
      <p:sp>
        <p:nvSpPr>
          <p:cNvPr id="214" name="엔코더"/>
          <p:cNvSpPr/>
          <p:nvPr/>
        </p:nvSpPr>
        <p:spPr>
          <a:xfrm>
            <a:off x="3579066" y="4331317"/>
            <a:ext cx="3168666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4000" b="1">
                <a:solidFill>
                  <a:srgbClr val="000000"/>
                </a:solidFill>
              </a:defRPr>
            </a:lvl1pPr>
          </a:lstStyle>
          <a:p>
            <a:r>
              <a:t>엔코더</a:t>
            </a:r>
          </a:p>
        </p:txBody>
      </p:sp>
      <p:grpSp>
        <p:nvGrpSpPr>
          <p:cNvPr id="217" name="그룹"/>
          <p:cNvGrpSpPr/>
          <p:nvPr/>
        </p:nvGrpSpPr>
        <p:grpSpPr>
          <a:xfrm>
            <a:off x="16373617" y="4355031"/>
            <a:ext cx="5693969" cy="5005938"/>
            <a:chOff x="0" y="0"/>
            <a:chExt cx="5693967" cy="5005936"/>
          </a:xfrm>
        </p:grpSpPr>
        <p:sp>
          <p:nvSpPr>
            <p:cNvPr id="215" name="오차를 최소화하고…"/>
            <p:cNvSpPr/>
            <p:nvPr/>
          </p:nvSpPr>
          <p:spPr>
            <a:xfrm>
              <a:off x="0" y="635437"/>
              <a:ext cx="5693968" cy="4370500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오차를 최소화하고</a:t>
              </a:r>
            </a:p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시스템의 안정성을 향상</a:t>
              </a:r>
            </a:p>
          </p:txBody>
        </p:sp>
        <p:sp>
          <p:nvSpPr>
            <p:cNvPr id="216" name="PI 제어기"/>
            <p:cNvSpPr/>
            <p:nvPr/>
          </p:nvSpPr>
          <p:spPr>
            <a:xfrm>
              <a:off x="1262651" y="0"/>
              <a:ext cx="3168666" cy="1270000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4000" b="1">
                  <a:solidFill>
                    <a:srgbClr val="000000"/>
                  </a:solidFill>
                </a:defRPr>
              </a:lvl1pPr>
            </a:lstStyle>
            <a:p>
              <a:r>
                <a:t>PI 제어기</a:t>
              </a:r>
            </a:p>
          </p:txBody>
        </p:sp>
      </p:grpSp>
      <p:grpSp>
        <p:nvGrpSpPr>
          <p:cNvPr id="221" name="그룹"/>
          <p:cNvGrpSpPr/>
          <p:nvPr/>
        </p:nvGrpSpPr>
        <p:grpSpPr>
          <a:xfrm>
            <a:off x="9345016" y="4331317"/>
            <a:ext cx="5693968" cy="5053366"/>
            <a:chOff x="0" y="0"/>
            <a:chExt cx="5693967" cy="5053365"/>
          </a:xfrm>
        </p:grpSpPr>
        <p:sp>
          <p:nvSpPr>
            <p:cNvPr id="218" name="저주파수 성분을 보존하면서,…"/>
            <p:cNvSpPr/>
            <p:nvPr/>
          </p:nvSpPr>
          <p:spPr>
            <a:xfrm>
              <a:off x="0" y="682866"/>
              <a:ext cx="5693968" cy="4370500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저주파수 성분을 보존하면서, </a:t>
              </a:r>
            </a:p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고주파수 성분을 제거하여</a:t>
              </a:r>
            </a:p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신호를 정제</a:t>
              </a:r>
            </a:p>
          </p:txBody>
        </p:sp>
        <p:sp>
          <p:nvSpPr>
            <p:cNvPr id="219" name="LPF"/>
            <p:cNvSpPr/>
            <p:nvPr/>
          </p:nvSpPr>
          <p:spPr>
            <a:xfrm>
              <a:off x="1262651" y="0"/>
              <a:ext cx="3168666" cy="1270000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4000" b="1">
                  <a:solidFill>
                    <a:srgbClr val="000000"/>
                  </a:solidFill>
                </a:defRPr>
              </a:lvl1pPr>
            </a:lstStyle>
            <a:p>
              <a:r>
                <a:t>LPF</a:t>
              </a:r>
            </a:p>
          </p:txBody>
        </p:sp>
        <p:sp>
          <p:nvSpPr>
            <p:cNvPr id="220" name="(Low Pass Filter)"/>
            <p:cNvSpPr txBox="1"/>
            <p:nvPr/>
          </p:nvSpPr>
          <p:spPr>
            <a:xfrm>
              <a:off x="1418863" y="819015"/>
              <a:ext cx="2438401" cy="399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>
                <a:lnSpc>
                  <a:spcPct val="90000"/>
                </a:lnSpc>
                <a:spcBef>
                  <a:spcPts val="4500"/>
                </a:spcBef>
                <a:defRPr sz="2000">
                  <a:solidFill>
                    <a:srgbClr val="000000"/>
                  </a:solidFill>
                </a:defRPr>
              </a:pPr>
              <a:r>
                <a:t>(Low Pass Filter)</a:t>
              </a:r>
            </a:p>
          </p:txBody>
        </p:sp>
      </p:grpSp>
      <p:sp>
        <p:nvSpPr>
          <p:cNvPr id="222" name="2"/>
          <p:cNvSpPr txBox="1"/>
          <p:nvPr/>
        </p:nvSpPr>
        <p:spPr>
          <a:xfrm>
            <a:off x="23332608" y="12752099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1. 프로젝트 개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1. 프로젝트 개요</a:t>
            </a:r>
          </a:p>
        </p:txBody>
      </p:sp>
      <p:sp>
        <p:nvSpPr>
          <p:cNvPr id="225" name="3) 협업 방식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438911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pPr>
            <a:r>
              <a:t>3) 협업 방식</a:t>
            </a:r>
          </a:p>
        </p:txBody>
      </p:sp>
      <p:graphicFrame>
        <p:nvGraphicFramePr>
          <p:cNvPr id="226" name="표"/>
          <p:cNvGraphicFramePr/>
          <p:nvPr/>
        </p:nvGraphicFramePr>
        <p:xfrm>
          <a:off x="2227294" y="4004855"/>
          <a:ext cx="19929411" cy="874330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643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3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3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4846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단계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담당자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846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계획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ALL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846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요구사항 분석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김하영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846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구조 설계/단위 설계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신진규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846">
                <a:tc gridSpan="2">
                  <a:txBody>
                    <a:bodyPr/>
                    <a:lstStyle/>
                    <a:p>
                      <a:pPr defTabSz="914400"/>
                      <a:r>
                        <a:rPr sz="3200"/>
                        <a:t>구현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장성준, 신진규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846">
                <a:tc rowSpan="3">
                  <a:txBody>
                    <a:bodyPr/>
                    <a:lstStyle/>
                    <a:p>
                      <a:pPr defTabSz="914400"/>
                      <a:r>
                        <a:rPr sz="3200"/>
                        <a:t>테스트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Unit Test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김하영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84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Integration Test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김하영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484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System Test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신진규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4846">
                <a:tc rowSpan="3">
                  <a:txBody>
                    <a:bodyPr/>
                    <a:lstStyle/>
                    <a:p>
                      <a:pPr defTabSz="914400"/>
                      <a:r>
                        <a:rPr sz="3200"/>
                        <a:t>발표자료 구성
및 발표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발표자료 작성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김하영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9484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발표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장성준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9484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시연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장성준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7" name="3"/>
          <p:cNvSpPr txBox="1"/>
          <p:nvPr/>
        </p:nvSpPr>
        <p:spPr>
          <a:xfrm>
            <a:off x="23332608" y="12752099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2. 요구사항 분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2. 요구사항 분석</a:t>
            </a:r>
          </a:p>
        </p:txBody>
      </p:sp>
      <p:graphicFrame>
        <p:nvGraphicFramePr>
          <p:cNvPr id="230" name="표"/>
          <p:cNvGraphicFramePr/>
          <p:nvPr/>
        </p:nvGraphicFramePr>
        <p:xfrm>
          <a:off x="1442511" y="3053965"/>
          <a:ext cx="21498973" cy="959991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857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5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8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251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999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No.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Summary</a:t>
                      </a:r>
                    </a:p>
                  </a:txBody>
                  <a:tcPr marL="50800" marR="50800" marT="50800" marB="50800" anchor="ctr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중요도</a:t>
                      </a:r>
                    </a:p>
                  </a:txBody>
                  <a:tcPr marL="50800" marR="50800" marT="50800" marB="50800" anchor="ctr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요청일자</a:t>
                      </a:r>
                    </a:p>
                  </a:txBody>
                  <a:tcPr marL="50800" marR="50800" marT="50800" marB="50800" anchor="ctr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검토자/일자</a:t>
                      </a:r>
                    </a:p>
                  </a:txBody>
                  <a:tcPr marL="50800" marR="50800" marT="50800" marB="50800" anchor="ctr" horzOverflow="overflow"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승인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99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Req.01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PI 제어기를 통해 모터속도를 제어한다.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99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Req.02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모터는 시계 방향으로만 운영한다.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하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99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Req.03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Low pass filter를 사용하여 noise를 감소시킨다.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중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999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Req.04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전원이 인가되고, 
0~4s 사이에 모터의 속도는 0이다.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중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999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Req.05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(4~19s) 15초 간,
모터의 속도가 다음 정상상태 속도로 점차 증가한다.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999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Req.06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(19~26s) 7초 간,
정상상태 속도(Wd)를 유지한다.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999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Req.07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정상상태 속도(Wd)는 다음 3가지 case를 구현한다. 
( 2π [rad/s] (초당 한바퀴) , 4π [rad/s], 5π [rad/s] 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5999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Req.08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(26~41s) 15초 간,
모터의 속도가 0으로 점차 감소한다.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상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5999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Req.09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41s 이후, 모터의 속도는 0이다.</a:t>
                      </a:r>
                    </a:p>
                  </a:txBody>
                  <a:tcPr marL="50800" marR="50800" marT="50800" marB="50800" anchor="ctr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중</a:t>
                      </a:r>
                    </a:p>
                  </a:txBody>
                  <a:tcPr marL="50800" marR="50800" marT="50800" marB="50800" anchor="ctr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2024.02.22</a:t>
                      </a:r>
                    </a:p>
                  </a:txBody>
                  <a:tcPr marL="50800" marR="50800" marT="50800" marB="50800" anchor="ctr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2024.02.23</a:t>
                      </a:r>
                    </a:p>
                  </a:txBody>
                  <a:tcPr marL="50800" marR="50800" marT="50800" marB="50800" anchor="ctr" horzOverflow="overflow"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Pass</a:t>
                      </a:r>
                    </a:p>
                  </a:txBody>
                  <a:tcPr marL="50800" marR="50800" marT="50800" marB="50800" anchor="ctr" horzOverflow="overflow">
                    <a:lnR w="25400">
                      <a:solidFill>
                        <a:srgbClr val="000000"/>
                      </a:solidFill>
                      <a:miter lim="400000"/>
                    </a:lnR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1" name="* 중요도(상,중,하) - 기준: 필수/보통/예외(기능상 문제 없음)"/>
          <p:cNvSpPr txBox="1"/>
          <p:nvPr/>
        </p:nvSpPr>
        <p:spPr>
          <a:xfrm>
            <a:off x="15235133" y="12858053"/>
            <a:ext cx="7546024" cy="49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5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* 중요도(상,중,하) - 기준: 필수/보통/예외(기능상 문제 없음)</a:t>
            </a:r>
          </a:p>
        </p:txBody>
      </p:sp>
      <p:sp>
        <p:nvSpPr>
          <p:cNvPr id="232" name="4"/>
          <p:cNvSpPr txBox="1"/>
          <p:nvPr/>
        </p:nvSpPr>
        <p:spPr>
          <a:xfrm>
            <a:off x="23332608" y="12752099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3. 시스템 설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3. 시스템 설계</a:t>
            </a:r>
          </a:p>
        </p:txBody>
      </p:sp>
      <p:sp>
        <p:nvSpPr>
          <p:cNvPr id="235" name="1) 구조설계: H/W 구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438911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pPr>
            <a:r>
              <a:t>1) 구조설계: H/W 구조</a:t>
            </a:r>
          </a:p>
        </p:txBody>
      </p:sp>
      <p:pic>
        <p:nvPicPr>
          <p:cNvPr id="23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827" y="4064718"/>
            <a:ext cx="17162346" cy="862358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5"/>
          <p:cNvSpPr txBox="1"/>
          <p:nvPr/>
        </p:nvSpPr>
        <p:spPr>
          <a:xfrm>
            <a:off x="23332608" y="12752099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3. 시스템 설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3. 시스템 설계</a:t>
            </a:r>
          </a:p>
        </p:txBody>
      </p:sp>
      <p:sp>
        <p:nvSpPr>
          <p:cNvPr id="240" name="2) 구조설계: H/W 인터페이스"/>
          <p:cNvSpPr txBox="1">
            <a:spLocks noGrp="1"/>
          </p:cNvSpPr>
          <p:nvPr>
            <p:ph type="body" idx="21"/>
          </p:nvPr>
        </p:nvSpPr>
        <p:spPr>
          <a:xfrm>
            <a:off x="1206500" y="2372962"/>
            <a:ext cx="21971000" cy="89922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lvl="1" indent="420623" defTabSz="759459">
              <a:lnSpc>
                <a:spcPct val="100000"/>
              </a:lnSpc>
              <a:spcBef>
                <a:spcPts val="0"/>
              </a:spcBef>
              <a:buSzTx/>
              <a:buNone/>
              <a:defRPr sz="5060" b="1"/>
            </a:pPr>
            <a:r>
              <a:t>2) 구조설계: H/W 인터페이스</a:t>
            </a:r>
          </a:p>
        </p:txBody>
      </p:sp>
      <p:pic>
        <p:nvPicPr>
          <p:cNvPr id="241" name="스크린샷 2024-02-22 오후 2.50.17.png" descr="스크린샷 2024-02-22 오후 2.50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80" y="5529288"/>
            <a:ext cx="9181180" cy="485800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TC275"/>
          <p:cNvSpPr txBox="1"/>
          <p:nvPr/>
        </p:nvSpPr>
        <p:spPr>
          <a:xfrm>
            <a:off x="4800258" y="10415299"/>
            <a:ext cx="209062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TC275 </a:t>
            </a:r>
          </a:p>
        </p:txBody>
      </p:sp>
      <p:graphicFrame>
        <p:nvGraphicFramePr>
          <p:cNvPr id="243" name="표"/>
          <p:cNvGraphicFramePr/>
          <p:nvPr/>
        </p:nvGraphicFramePr>
        <p:xfrm>
          <a:off x="11222531" y="4254854"/>
          <a:ext cx="11906488" cy="824331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5953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38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Module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Pin 번호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Encoder_A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Pin 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Encoder_B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Pin 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PWM_B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Pin 11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LED_B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Pin 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38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3200" b="1"/>
                        <a:t>Brake_B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Pin 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4" name="6"/>
          <p:cNvSpPr txBox="1"/>
          <p:nvPr/>
        </p:nvSpPr>
        <p:spPr>
          <a:xfrm>
            <a:off x="23332608" y="12752099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그룹"/>
          <p:cNvGrpSpPr/>
          <p:nvPr/>
        </p:nvGrpSpPr>
        <p:grpSpPr>
          <a:xfrm>
            <a:off x="1575537" y="3746975"/>
            <a:ext cx="21232926" cy="9259069"/>
            <a:chOff x="0" y="0"/>
            <a:chExt cx="21232924" cy="9259067"/>
          </a:xfrm>
        </p:grpSpPr>
        <p:sp>
          <p:nvSpPr>
            <p:cNvPr id="246" name="직사각형"/>
            <p:cNvSpPr/>
            <p:nvPr/>
          </p:nvSpPr>
          <p:spPr>
            <a:xfrm>
              <a:off x="0" y="789919"/>
              <a:ext cx="21232925" cy="8469149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7" name="Scheduler Module"/>
            <p:cNvSpPr/>
            <p:nvPr/>
          </p:nvSpPr>
          <p:spPr>
            <a:xfrm>
              <a:off x="0" y="0"/>
              <a:ext cx="21232925" cy="1433163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5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Scheduler Module</a:t>
              </a:r>
            </a:p>
          </p:txBody>
        </p:sp>
        <p:sp>
          <p:nvSpPr>
            <p:cNvPr id="248" name="Appscheduling( )"/>
            <p:cNvSpPr txBox="1"/>
            <p:nvPr/>
          </p:nvSpPr>
          <p:spPr>
            <a:xfrm>
              <a:off x="687107" y="1669830"/>
              <a:ext cx="3860242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8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Appscheduling( )</a:t>
              </a:r>
            </a:p>
          </p:txBody>
        </p:sp>
        <p:sp>
          <p:nvSpPr>
            <p:cNvPr id="249" name=": 스케줄링 및 관리기능 수행"/>
            <p:cNvSpPr txBox="1"/>
            <p:nvPr/>
          </p:nvSpPr>
          <p:spPr>
            <a:xfrm>
              <a:off x="4540048" y="1785893"/>
              <a:ext cx="4269106" cy="592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/>
              </a:lvl1pPr>
            </a:lstStyle>
            <a:p>
              <a:r>
                <a:t>: 스케줄링 및 관리기능 수행</a:t>
              </a:r>
            </a:p>
          </p:txBody>
        </p:sp>
      </p:grpSp>
      <p:sp>
        <p:nvSpPr>
          <p:cNvPr id="251" name="3. 시스템 설계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7151661" cy="1433163"/>
          </a:xfrm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3. 시스템 설계</a:t>
            </a:r>
          </a:p>
        </p:txBody>
      </p:sp>
      <p:pic>
        <p:nvPicPr>
          <p:cNvPr id="252" name="스크린샷 2024-02-22 오후 2.42.52.png" descr="스크린샷 2024-02-22 오후 2.42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04" y="13915015"/>
            <a:ext cx="5433379" cy="50245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9" name="그룹"/>
          <p:cNvGrpSpPr/>
          <p:nvPr/>
        </p:nvGrpSpPr>
        <p:grpSpPr>
          <a:xfrm>
            <a:off x="9179100" y="14139921"/>
            <a:ext cx="6025799" cy="5572401"/>
            <a:chOff x="0" y="0"/>
            <a:chExt cx="6025797" cy="5572400"/>
          </a:xfrm>
        </p:grpSpPr>
        <p:sp>
          <p:nvSpPr>
            <p:cNvPr id="253" name="Appscheduling( )"/>
            <p:cNvSpPr/>
            <p:nvPr/>
          </p:nvSpPr>
          <p:spPr>
            <a:xfrm>
              <a:off x="-1" y="0"/>
              <a:ext cx="6025799" cy="5572401"/>
            </a:xfrm>
            <a:prstGeom prst="rect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Appscheduling( )</a:t>
              </a:r>
            </a:p>
          </p:txBody>
        </p:sp>
        <p:sp>
          <p:nvSpPr>
            <p:cNvPr id="254" name="LPF( )"/>
            <p:cNvSpPr/>
            <p:nvPr/>
          </p:nvSpPr>
          <p:spPr>
            <a:xfrm>
              <a:off x="558442" y="2828855"/>
              <a:ext cx="4908912" cy="716871"/>
            </a:xfrm>
            <a:prstGeom prst="rect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LPF( )</a:t>
              </a:r>
            </a:p>
          </p:txBody>
        </p:sp>
        <p:sp>
          <p:nvSpPr>
            <p:cNvPr id="255" name="PI_ctrl( )"/>
            <p:cNvSpPr/>
            <p:nvPr/>
          </p:nvSpPr>
          <p:spPr>
            <a:xfrm>
              <a:off x="558442" y="4272731"/>
              <a:ext cx="4908912" cy="716871"/>
            </a:xfrm>
            <a:prstGeom prst="rect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PI_ctrl( )</a:t>
              </a:r>
            </a:p>
          </p:txBody>
        </p:sp>
        <p:sp>
          <p:nvSpPr>
            <p:cNvPr id="256" name="getCurrentspeed( )"/>
            <p:cNvSpPr/>
            <p:nvPr/>
          </p:nvSpPr>
          <p:spPr>
            <a:xfrm>
              <a:off x="558442" y="1384979"/>
              <a:ext cx="4908912" cy="716871"/>
            </a:xfrm>
            <a:prstGeom prst="rect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getCurrentspeed( )</a:t>
              </a:r>
            </a:p>
          </p:txBody>
        </p:sp>
        <p:sp>
          <p:nvSpPr>
            <p:cNvPr id="257" name="선"/>
            <p:cNvSpPr/>
            <p:nvPr/>
          </p:nvSpPr>
          <p:spPr>
            <a:xfrm>
              <a:off x="3012898" y="2148894"/>
              <a:ext cx="1" cy="664178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58" name="선"/>
            <p:cNvSpPr/>
            <p:nvPr/>
          </p:nvSpPr>
          <p:spPr>
            <a:xfrm>
              <a:off x="3012898" y="3574776"/>
              <a:ext cx="1" cy="664178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60" name="PI_ctrl( )"/>
          <p:cNvSpPr/>
          <p:nvPr/>
        </p:nvSpPr>
        <p:spPr>
          <a:xfrm>
            <a:off x="11328822" y="11029906"/>
            <a:ext cx="5867038" cy="1010992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4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PI_ctrl( )</a:t>
            </a:r>
          </a:p>
        </p:txBody>
      </p:sp>
      <p:sp>
        <p:nvSpPr>
          <p:cNvPr id="261" name="Control Module"/>
          <p:cNvSpPr/>
          <p:nvPr/>
        </p:nvSpPr>
        <p:spPr>
          <a:xfrm>
            <a:off x="5580217" y="11029906"/>
            <a:ext cx="5786072" cy="1010992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Control Module</a:t>
            </a:r>
          </a:p>
        </p:txBody>
      </p:sp>
      <p:sp>
        <p:nvSpPr>
          <p:cNvPr id="262" name=": PI 제어기 설계"/>
          <p:cNvSpPr txBox="1"/>
          <p:nvPr/>
        </p:nvSpPr>
        <p:spPr>
          <a:xfrm>
            <a:off x="17424147" y="11421582"/>
            <a:ext cx="2654761" cy="640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/>
            </a:lvl1pPr>
          </a:lstStyle>
          <a:p>
            <a:r>
              <a:t>: PI 제어기 설계</a:t>
            </a:r>
          </a:p>
        </p:txBody>
      </p:sp>
      <p:sp>
        <p:nvSpPr>
          <p:cNvPr id="263" name="LPF( )"/>
          <p:cNvSpPr/>
          <p:nvPr/>
        </p:nvSpPr>
        <p:spPr>
          <a:xfrm>
            <a:off x="11382029" y="9222037"/>
            <a:ext cx="5841591" cy="97539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4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LPF( )</a:t>
            </a:r>
          </a:p>
        </p:txBody>
      </p:sp>
      <p:sp>
        <p:nvSpPr>
          <p:cNvPr id="264" name="Signal Processing Module"/>
          <p:cNvSpPr/>
          <p:nvPr/>
        </p:nvSpPr>
        <p:spPr>
          <a:xfrm>
            <a:off x="5592940" y="9222037"/>
            <a:ext cx="5841591" cy="975395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Signal Processing Module</a:t>
            </a:r>
          </a:p>
        </p:txBody>
      </p:sp>
      <p:sp>
        <p:nvSpPr>
          <p:cNvPr id="265" name=": LPF(Low Pass Filter) 설계"/>
          <p:cNvSpPr txBox="1"/>
          <p:nvPr/>
        </p:nvSpPr>
        <p:spPr>
          <a:xfrm>
            <a:off x="17381601" y="9636276"/>
            <a:ext cx="5119697" cy="618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/>
            </a:lvl1pPr>
          </a:lstStyle>
          <a:p>
            <a:r>
              <a:t>: LPF(Low Pass Filter) 설계</a:t>
            </a:r>
          </a:p>
        </p:txBody>
      </p:sp>
      <p:sp>
        <p:nvSpPr>
          <p:cNvPr id="266" name="getCurrentspeed( )"/>
          <p:cNvSpPr/>
          <p:nvPr/>
        </p:nvSpPr>
        <p:spPr>
          <a:xfrm>
            <a:off x="11341547" y="7338134"/>
            <a:ext cx="5841591" cy="997474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getCurrentspeed( )</a:t>
            </a:r>
          </a:p>
        </p:txBody>
      </p:sp>
      <p:sp>
        <p:nvSpPr>
          <p:cNvPr id="267" name="Speed Measurement Module"/>
          <p:cNvSpPr/>
          <p:nvPr/>
        </p:nvSpPr>
        <p:spPr>
          <a:xfrm>
            <a:off x="5552457" y="7338134"/>
            <a:ext cx="5841591" cy="997474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Speed Measurement Module</a:t>
            </a:r>
          </a:p>
        </p:txBody>
      </p:sp>
      <p:sp>
        <p:nvSpPr>
          <p:cNvPr id="268" name=": 현재 속도 반환기능 수행"/>
          <p:cNvSpPr txBox="1"/>
          <p:nvPr/>
        </p:nvSpPr>
        <p:spPr>
          <a:xfrm>
            <a:off x="17354872" y="7739515"/>
            <a:ext cx="4097660" cy="63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/>
            </a:lvl1pPr>
          </a:lstStyle>
          <a:p>
            <a:r>
              <a:t>: 현재 속도 반환기능 수행</a:t>
            </a:r>
          </a:p>
        </p:txBody>
      </p:sp>
      <p:sp>
        <p:nvSpPr>
          <p:cNvPr id="269" name="선"/>
          <p:cNvSpPr/>
          <p:nvPr/>
        </p:nvSpPr>
        <p:spPr>
          <a:xfrm>
            <a:off x="14298297" y="8337843"/>
            <a:ext cx="1" cy="88594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0" name="선"/>
          <p:cNvSpPr/>
          <p:nvPr/>
        </p:nvSpPr>
        <p:spPr>
          <a:xfrm>
            <a:off x="14298297" y="10172550"/>
            <a:ext cx="1" cy="88594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1" name="선"/>
          <p:cNvSpPr/>
          <p:nvPr/>
        </p:nvSpPr>
        <p:spPr>
          <a:xfrm>
            <a:off x="14298298" y="6975937"/>
            <a:ext cx="1" cy="41314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2" name="선"/>
          <p:cNvSpPr/>
          <p:nvPr/>
        </p:nvSpPr>
        <p:spPr>
          <a:xfrm flipV="1">
            <a:off x="14298298" y="12007256"/>
            <a:ext cx="1" cy="413140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3" name="선"/>
          <p:cNvSpPr/>
          <p:nvPr/>
        </p:nvSpPr>
        <p:spPr>
          <a:xfrm>
            <a:off x="4306635" y="12382089"/>
            <a:ext cx="996524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4" name="선"/>
          <p:cNvSpPr/>
          <p:nvPr/>
        </p:nvSpPr>
        <p:spPr>
          <a:xfrm flipV="1">
            <a:off x="4346264" y="6975937"/>
            <a:ext cx="1" cy="5391725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5" name="선"/>
          <p:cNvSpPr/>
          <p:nvPr/>
        </p:nvSpPr>
        <p:spPr>
          <a:xfrm>
            <a:off x="4306635" y="7005696"/>
            <a:ext cx="9965244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" name="3) 구조설계: S/W 구조"/>
          <p:cNvSpPr txBox="1"/>
          <p:nvPr/>
        </p:nvSpPr>
        <p:spPr>
          <a:xfrm>
            <a:off x="1206500" y="2372962"/>
            <a:ext cx="21971000" cy="899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1" indent="420623" algn="l" defTabSz="759459">
              <a:defRPr sz="5060" b="1">
                <a:solidFill>
                  <a:srgbClr val="000000"/>
                </a:solidFill>
              </a:defRPr>
            </a:pPr>
            <a:r>
              <a:t>3) 구조설계: S/W 구조</a:t>
            </a:r>
          </a:p>
        </p:txBody>
      </p:sp>
      <p:sp>
        <p:nvSpPr>
          <p:cNvPr id="277" name="7"/>
          <p:cNvSpPr txBox="1"/>
          <p:nvPr/>
        </p:nvSpPr>
        <p:spPr>
          <a:xfrm>
            <a:off x="23332608" y="12752099"/>
            <a:ext cx="283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7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2092</Words>
  <Application>Microsoft Office PowerPoint</Application>
  <PresentationFormat>사용자 지정</PresentationFormat>
  <Paragraphs>620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Helvetica Neue</vt:lpstr>
      <vt:lpstr>Helvetica Neue Medium</vt:lpstr>
      <vt:lpstr>21_BasicWhite</vt:lpstr>
      <vt:lpstr>PI 제어기 및 LFP(Low Pass Filter)를 통한 모터 속도제어 System</vt:lpstr>
      <vt:lpstr>목차</vt:lpstr>
      <vt:lpstr>1. 프로젝트 개요</vt:lpstr>
      <vt:lpstr>1. 프로젝트 개요</vt:lpstr>
      <vt:lpstr>1. 프로젝트 개요</vt:lpstr>
      <vt:lpstr>2. 요구사항 분석</vt:lpstr>
      <vt:lpstr>3. 시스템 설계</vt:lpstr>
      <vt:lpstr>3. 시스템 설계</vt:lpstr>
      <vt:lpstr>3. 시스템 설계</vt:lpstr>
      <vt:lpstr>3. 시스템 설계</vt:lpstr>
      <vt:lpstr>3. 시스템 설계</vt:lpstr>
      <vt:lpstr>4. 구현</vt:lpstr>
      <vt:lpstr>4. 구현</vt:lpstr>
      <vt:lpstr>4. 구현</vt:lpstr>
      <vt:lpstr>5. 테스트</vt:lpstr>
      <vt:lpstr>5. 테스트</vt:lpstr>
      <vt:lpstr>5. 테스트</vt:lpstr>
      <vt:lpstr>5. 테스트</vt:lpstr>
      <vt:lpstr>5. 테스트</vt:lpstr>
      <vt:lpstr>5. 테스트</vt:lpstr>
      <vt:lpstr>5. 테스트</vt:lpstr>
      <vt:lpstr>5. 테스트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 제어기 및 LFP(Low Pass Filter)를 통한 모터 속도제어 System</dc:title>
  <cp:lastModifiedBy>성준 장</cp:lastModifiedBy>
  <cp:revision>2</cp:revision>
  <dcterms:modified xsi:type="dcterms:W3CDTF">2024-02-25T10:12:41Z</dcterms:modified>
</cp:coreProperties>
</file>